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3"/>
  </p:notesMasterIdLst>
  <p:sldIdLst>
    <p:sldId id="256" r:id="rId5"/>
    <p:sldId id="1091" r:id="rId6"/>
    <p:sldId id="1093" r:id="rId7"/>
    <p:sldId id="1095" r:id="rId8"/>
    <p:sldId id="1096" r:id="rId9"/>
    <p:sldId id="1097" r:id="rId10"/>
    <p:sldId id="1098" r:id="rId11"/>
    <p:sldId id="1099" r:id="rId12"/>
    <p:sldId id="1100" r:id="rId13"/>
    <p:sldId id="1101" r:id="rId14"/>
    <p:sldId id="402" r:id="rId15"/>
    <p:sldId id="406" r:id="rId16"/>
    <p:sldId id="405" r:id="rId17"/>
    <p:sldId id="292" r:id="rId18"/>
    <p:sldId id="308" r:id="rId19"/>
    <p:sldId id="408" r:id="rId20"/>
    <p:sldId id="403" r:id="rId21"/>
    <p:sldId id="271" r:id="rId22"/>
    <p:sldId id="1115" r:id="rId23"/>
    <p:sldId id="398" r:id="rId24"/>
    <p:sldId id="401" r:id="rId25"/>
    <p:sldId id="407" r:id="rId26"/>
    <p:sldId id="1116" r:id="rId27"/>
    <p:sldId id="341" r:id="rId28"/>
    <p:sldId id="502" r:id="rId29"/>
    <p:sldId id="503" r:id="rId30"/>
    <p:sldId id="505" r:id="rId31"/>
    <p:sldId id="399" r:id="rId32"/>
    <p:sldId id="506" r:id="rId33"/>
    <p:sldId id="507" r:id="rId34"/>
    <p:sldId id="508" r:id="rId35"/>
    <p:sldId id="1117" r:id="rId36"/>
    <p:sldId id="400" r:id="rId37"/>
    <p:sldId id="410" r:id="rId38"/>
    <p:sldId id="411" r:id="rId39"/>
    <p:sldId id="412" r:id="rId40"/>
    <p:sldId id="413" r:id="rId41"/>
    <p:sldId id="414" r:id="rId42"/>
    <p:sldId id="415" r:id="rId43"/>
    <p:sldId id="416" r:id="rId44"/>
    <p:sldId id="417" r:id="rId45"/>
    <p:sldId id="419" r:id="rId46"/>
    <p:sldId id="315" r:id="rId47"/>
    <p:sldId id="418" r:id="rId48"/>
    <p:sldId id="409" r:id="rId49"/>
    <p:sldId id="1102" r:id="rId50"/>
    <p:sldId id="1103" r:id="rId51"/>
    <p:sldId id="1104" r:id="rId52"/>
    <p:sldId id="1105" r:id="rId53"/>
    <p:sldId id="1106" r:id="rId54"/>
    <p:sldId id="1107" r:id="rId55"/>
    <p:sldId id="1108" r:id="rId56"/>
    <p:sldId id="1109" r:id="rId57"/>
    <p:sldId id="1110" r:id="rId58"/>
    <p:sldId id="1111" r:id="rId59"/>
    <p:sldId id="1112" r:id="rId60"/>
    <p:sldId id="1113" r:id="rId61"/>
    <p:sldId id="1114"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D5B"/>
    <a:srgbClr val="EFF7F6"/>
    <a:srgbClr val="FFDE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94666"/>
  </p:normalViewPr>
  <p:slideViewPr>
    <p:cSldViewPr snapToGrid="0">
      <p:cViewPr varScale="1">
        <p:scale>
          <a:sx n="142" d="100"/>
          <a:sy n="142" d="100"/>
        </p:scale>
        <p:origin x="111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F9CA4-8FEE-1B42-88DA-85BB053EA477}" type="datetimeFigureOut">
              <a:rPr lang="en-US" smtClean="0"/>
              <a:t>10/16/25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877F09-CF23-314E-96CD-87C5496FDE6C}" type="slidenum">
              <a:rPr lang="en-US" smtClean="0"/>
              <a:t>‹#›</a:t>
            </a:fld>
            <a:endParaRPr lang="en-US"/>
          </a:p>
        </p:txBody>
      </p:sp>
    </p:spTree>
    <p:extLst>
      <p:ext uri="{BB962C8B-B14F-4D97-AF65-F5344CB8AC3E}">
        <p14:creationId xmlns:p14="http://schemas.microsoft.com/office/powerpoint/2010/main" val="3262637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877F09-CF23-314E-96CD-87C5496FDE6C}" type="slidenum">
              <a:rPr lang="en-US" smtClean="0"/>
              <a:t>1</a:t>
            </a:fld>
            <a:endParaRPr lang="en-US"/>
          </a:p>
        </p:txBody>
      </p:sp>
    </p:spTree>
    <p:extLst>
      <p:ext uri="{BB962C8B-B14F-4D97-AF65-F5344CB8AC3E}">
        <p14:creationId xmlns:p14="http://schemas.microsoft.com/office/powerpoint/2010/main" val="175520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0EC4C-F9F6-3959-A0B4-560C97F7E9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3C1D1-FE37-EB93-B26B-F8A3D9277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66A8E-BB42-0B6D-F351-FA45934A01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6D87E0-BCE1-B5BF-CB45-15F28929A184}"/>
              </a:ext>
            </a:extLst>
          </p:cNvPr>
          <p:cNvSpPr>
            <a:spLocks noGrp="1"/>
          </p:cNvSpPr>
          <p:nvPr>
            <p:ph type="sldNum" sz="quarter" idx="5"/>
          </p:nvPr>
        </p:nvSpPr>
        <p:spPr/>
        <p:txBody>
          <a:bodyPr/>
          <a:lstStyle/>
          <a:p>
            <a:fld id="{55877F09-CF23-314E-96CD-87C5496FDE6C}" type="slidenum">
              <a:rPr lang="en-US" smtClean="0"/>
              <a:t>10</a:t>
            </a:fld>
            <a:endParaRPr lang="en-US"/>
          </a:p>
        </p:txBody>
      </p:sp>
    </p:spTree>
    <p:extLst>
      <p:ext uri="{BB962C8B-B14F-4D97-AF65-F5344CB8AC3E}">
        <p14:creationId xmlns:p14="http://schemas.microsoft.com/office/powerpoint/2010/main" val="1598971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39C272D-3024-49CF-8FA4-130F60A85E3E}" type="slidenum">
              <a:rPr lang="en-AU" smtClean="0"/>
              <a:pPr/>
              <a:t>11</a:t>
            </a:fld>
            <a:endParaRPr lang="en-AU" dirty="0"/>
          </a:p>
        </p:txBody>
      </p:sp>
    </p:spTree>
    <p:extLst>
      <p:ext uri="{BB962C8B-B14F-4D97-AF65-F5344CB8AC3E}">
        <p14:creationId xmlns:p14="http://schemas.microsoft.com/office/powerpoint/2010/main" val="2320560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39C272D-3024-49CF-8FA4-130F60A85E3E}" type="slidenum">
              <a:rPr lang="en-AU" smtClean="0"/>
              <a:pPr/>
              <a:t>12</a:t>
            </a:fld>
            <a:endParaRPr lang="en-AU" dirty="0"/>
          </a:p>
        </p:txBody>
      </p:sp>
    </p:spTree>
    <p:extLst>
      <p:ext uri="{BB962C8B-B14F-4D97-AF65-F5344CB8AC3E}">
        <p14:creationId xmlns:p14="http://schemas.microsoft.com/office/powerpoint/2010/main" val="2409777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39C272D-3024-49CF-8FA4-130F60A85E3E}" type="slidenum">
              <a:rPr lang="en-AU" smtClean="0"/>
              <a:pPr/>
              <a:t>13</a:t>
            </a:fld>
            <a:endParaRPr lang="en-AU" dirty="0"/>
          </a:p>
        </p:txBody>
      </p:sp>
    </p:spTree>
    <p:extLst>
      <p:ext uri="{BB962C8B-B14F-4D97-AF65-F5344CB8AC3E}">
        <p14:creationId xmlns:p14="http://schemas.microsoft.com/office/powerpoint/2010/main" val="4180972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altLang="en-US" dirty="0"/>
              <a:t>Many people don’t see themselves as a carer – just a mum, dad, sister, son, spouse or friend – but anybody can be a carer at any time, and any age. </a:t>
            </a:r>
          </a:p>
          <a:p>
            <a:pPr>
              <a:defRPr/>
            </a:pPr>
            <a:endParaRPr lang="en-US" altLang="en-US" dirty="0"/>
          </a:p>
          <a:p>
            <a:pPr>
              <a:defRPr/>
            </a:pPr>
            <a:r>
              <a:rPr lang="en-US" altLang="en-US" dirty="0"/>
              <a:t>Not all caring looks the same. Some carers provide care all the time, while some only provide care occasionally. Some carers may share their caring responsibilities with a family member or another person close to them.</a:t>
            </a:r>
          </a:p>
          <a:p>
            <a:pPr>
              <a:defRPr/>
            </a:pPr>
            <a:endParaRPr lang="en-US" altLang="en-US" dirty="0"/>
          </a:p>
          <a:p>
            <a:pPr>
              <a:defRPr/>
            </a:pPr>
            <a:r>
              <a:rPr lang="en-US" altLang="en-US" dirty="0"/>
              <a:t>No matter what your caring role looks like, Carer Gateway is here to help. </a:t>
            </a:r>
            <a:endParaRPr lang="en-AU" altLang="en-US" dirty="0"/>
          </a:p>
        </p:txBody>
      </p:sp>
      <p:sp>
        <p:nvSpPr>
          <p:cNvPr id="4" name="Slide Number Placeholder 3"/>
          <p:cNvSpPr>
            <a:spLocks noGrp="1"/>
          </p:cNvSpPr>
          <p:nvPr>
            <p:ph type="sldNum" sz="quarter" idx="10"/>
          </p:nvPr>
        </p:nvSpPr>
        <p:spPr/>
        <p:txBody>
          <a:bodyPr/>
          <a:lstStyle/>
          <a:p>
            <a:fld id="{939C272D-3024-49CF-8FA4-130F60A85E3E}" type="slidenum">
              <a:rPr lang="en-AU" smtClean="0"/>
              <a:pPr/>
              <a:t>14</a:t>
            </a:fld>
            <a:endParaRPr lang="en-AU"/>
          </a:p>
        </p:txBody>
      </p:sp>
    </p:spTree>
    <p:extLst>
      <p:ext uri="{BB962C8B-B14F-4D97-AF65-F5344CB8AC3E}">
        <p14:creationId xmlns:p14="http://schemas.microsoft.com/office/powerpoint/2010/main" val="3982605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sz="105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39C272D-3024-49CF-8FA4-130F60A85E3E}" type="slidenum">
              <a:rPr lang="en-AU" smtClean="0"/>
              <a:pPr/>
              <a:t>15</a:t>
            </a:fld>
            <a:endParaRPr lang="en-AU" dirty="0"/>
          </a:p>
        </p:txBody>
      </p:sp>
    </p:spTree>
    <p:extLst>
      <p:ext uri="{BB962C8B-B14F-4D97-AF65-F5344CB8AC3E}">
        <p14:creationId xmlns:p14="http://schemas.microsoft.com/office/powerpoint/2010/main" val="46671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Funded by Department of Health, Disability and Ageing</a:t>
            </a:r>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16</a:t>
            </a:fld>
            <a:endParaRPr lang="en-AU" dirty="0"/>
          </a:p>
        </p:txBody>
      </p:sp>
    </p:spTree>
    <p:extLst>
      <p:ext uri="{BB962C8B-B14F-4D97-AF65-F5344CB8AC3E}">
        <p14:creationId xmlns:p14="http://schemas.microsoft.com/office/powerpoint/2010/main" val="2576312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17</a:t>
            </a:fld>
            <a:endParaRPr lang="en-AU" dirty="0"/>
          </a:p>
        </p:txBody>
      </p:sp>
    </p:spTree>
    <p:extLst>
      <p:ext uri="{BB962C8B-B14F-4D97-AF65-F5344CB8AC3E}">
        <p14:creationId xmlns:p14="http://schemas.microsoft.com/office/powerpoint/2010/main" val="3218612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Returning to work or looking to enter the workforce can provide carers with enormous purpose, self-confidence and financial independence.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Similarly to the previous ‘Your Caring Way’ program, our new Vocational Pathway / Coaching support program is designed for carers and delivered by our Vocational Navigator teams across QLD.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We’re supporting carers to build confidence in obtaining employment, volunteering work or study.</a:t>
            </a:r>
            <a:endParaRPr lang="en-AU" dirty="0"/>
          </a:p>
          <a:p>
            <a:endParaRPr lang="en-US" dirty="0">
              <a:cs typeface="Calibri"/>
            </a:endParaRPr>
          </a:p>
        </p:txBody>
      </p:sp>
      <p:sp>
        <p:nvSpPr>
          <p:cNvPr id="4" name="Slide Number Placeholder 3"/>
          <p:cNvSpPr>
            <a:spLocks noGrp="1"/>
          </p:cNvSpPr>
          <p:nvPr>
            <p:ph type="sldNum" sz="quarter" idx="10"/>
          </p:nvPr>
        </p:nvSpPr>
        <p:spPr/>
        <p:txBody>
          <a:bodyPr/>
          <a:lstStyle/>
          <a:p>
            <a:fld id="{939C272D-3024-49CF-8FA4-130F60A85E3E}" type="slidenum">
              <a:rPr lang="en-AU" smtClean="0"/>
              <a:pPr/>
              <a:t>20</a:t>
            </a:fld>
            <a:endParaRPr lang="en-AU"/>
          </a:p>
        </p:txBody>
      </p:sp>
    </p:spTree>
    <p:extLst>
      <p:ext uri="{BB962C8B-B14F-4D97-AF65-F5344CB8AC3E}">
        <p14:creationId xmlns:p14="http://schemas.microsoft.com/office/powerpoint/2010/main" val="2628503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7C248-02C2-A6FD-0F38-5626DC895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3BF78-A704-C078-EF4D-BC15438608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A5E67-292F-F40E-F003-87CA00B2F707}"/>
              </a:ext>
            </a:extLst>
          </p:cNvPr>
          <p:cNvSpPr>
            <a:spLocks noGrp="1"/>
          </p:cNvSpPr>
          <p:nvPr>
            <p:ph type="body" idx="1"/>
          </p:nvPr>
        </p:nvSpPr>
        <p:spPr/>
        <p:txBody>
          <a:bodyPr>
            <a:normAutofit fontScale="92500" lnSpcReduction="20000"/>
          </a:bodyPr>
          <a:lstStyle/>
          <a:p>
            <a:r>
              <a:rPr lang="en-AU" dirty="0"/>
              <a:t>Vocational Pathway Program aims to:</a:t>
            </a:r>
          </a:p>
          <a:p>
            <a:pPr marL="285750" indent="-285750">
              <a:buFont typeface="Arial" panose="020B0604020202020204" pitchFamily="34" charset="0"/>
              <a:buChar char="•"/>
            </a:pPr>
            <a:r>
              <a:rPr lang="en-AU" sz="1200" b="1" dirty="0"/>
              <a:t>Promote empowerment, not just support</a:t>
            </a:r>
          </a:p>
          <a:p>
            <a:pPr lvl="0"/>
            <a:r>
              <a:rPr lang="en-AU" sz="1200" kern="1200" dirty="0">
                <a:solidFill>
                  <a:schemeClr val="tx1"/>
                </a:solidFill>
                <a:effectLst/>
                <a:latin typeface="+mn-lt"/>
                <a:ea typeface="+mn-ea"/>
                <a:cs typeface="+mn-cs"/>
              </a:rPr>
              <a:t>Over 50% of carers feel they lack time for themselves and have more responsibility than they can manage. Employment can provide purpose, financial stability, and social connection.</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marL="285750" indent="-285750">
              <a:buFont typeface="Arial" panose="020B0604020202020204" pitchFamily="34" charset="0"/>
              <a:buChar char="•"/>
            </a:pPr>
            <a:r>
              <a:rPr lang="en-AU" sz="1200" b="1" dirty="0"/>
              <a:t>Improve long-term wellbeing</a:t>
            </a:r>
          </a:p>
          <a:p>
            <a:pPr lvl="0"/>
            <a:r>
              <a:rPr lang="en-AU" sz="1200" kern="1200" dirty="0">
                <a:solidFill>
                  <a:schemeClr val="tx1"/>
                </a:solidFill>
                <a:effectLst/>
                <a:latin typeface="+mn-lt"/>
                <a:ea typeface="+mn-ea"/>
                <a:cs typeface="+mn-cs"/>
              </a:rPr>
              <a:t>Employed carers are more than 15% more likely to report better wellbeing. Supporting carers into employment or training can reduce isolation, distress, and financial stress.</a:t>
            </a:r>
            <a:br>
              <a:rPr lang="en-AU" sz="1200" kern="1200" dirty="0">
                <a:solidFill>
                  <a:schemeClr val="tx1"/>
                </a:solidFill>
                <a:effectLst/>
                <a:latin typeface="+mn-lt"/>
                <a:ea typeface="+mn-ea"/>
                <a:cs typeface="+mn-cs"/>
              </a:rPr>
            </a:br>
            <a:endParaRPr lang="en-AU" sz="1200" kern="1200" dirty="0">
              <a:solidFill>
                <a:schemeClr val="tx1"/>
              </a:solidFill>
              <a:effectLst/>
              <a:latin typeface="+mn-lt"/>
              <a:ea typeface="+mn-ea"/>
              <a:cs typeface="+mn-cs"/>
            </a:endParaRPr>
          </a:p>
          <a:p>
            <a:pPr marL="285750" indent="-285750">
              <a:buFont typeface="Arial" panose="020B0604020202020204" pitchFamily="34" charset="0"/>
              <a:buChar char="•"/>
            </a:pPr>
            <a:r>
              <a:rPr lang="en-AU" sz="1200" b="1" dirty="0"/>
              <a:t>Help break cycles of disadvantage</a:t>
            </a:r>
          </a:p>
          <a:p>
            <a:pPr lvl="0"/>
            <a:r>
              <a:rPr lang="en-AU" sz="1200" kern="1200" dirty="0">
                <a:solidFill>
                  <a:schemeClr val="tx1"/>
                </a:solidFill>
                <a:effectLst/>
                <a:latin typeface="+mn-lt"/>
                <a:ea typeface="+mn-ea"/>
                <a:cs typeface="+mn-cs"/>
              </a:rPr>
              <a:t>Nearly 1 in 6 carers live in poverty, and over 60% experienced major financial stress in the past year. Promoting work and study helps address social determinants of health.</a:t>
            </a:r>
          </a:p>
          <a:p>
            <a:pPr lvl="0"/>
            <a:endParaRPr lang="en-AU" sz="1200" kern="1200" dirty="0">
              <a:solidFill>
                <a:schemeClr val="tx1"/>
              </a:solidFill>
              <a:effectLst/>
              <a:latin typeface="+mn-lt"/>
              <a:ea typeface="+mn-ea"/>
              <a:cs typeface="+mn-cs"/>
            </a:endParaRPr>
          </a:p>
          <a:p>
            <a:pPr marL="285750" indent="-285750">
              <a:buFont typeface="Arial" panose="020B0604020202020204" pitchFamily="34" charset="0"/>
              <a:buChar char="•"/>
            </a:pPr>
            <a:r>
              <a:rPr lang="en-AU" sz="1200" b="1" dirty="0"/>
              <a:t>Connect carers to meaningful pathways</a:t>
            </a:r>
          </a:p>
          <a:p>
            <a:r>
              <a:rPr lang="en-AU" sz="1200" kern="1200" dirty="0">
                <a:solidFill>
                  <a:schemeClr val="tx1"/>
                </a:solidFill>
                <a:effectLst/>
                <a:latin typeface="+mn-lt"/>
                <a:ea typeface="+mn-ea"/>
                <a:cs typeface="+mn-cs"/>
              </a:rPr>
              <a:t>Carers often feel forgotten or excluded. Encouraging employment and study builds confidence, identity, and hope beyond the caring role. </a:t>
            </a:r>
            <a:br>
              <a:rPr lang="en-AU" sz="1200" kern="1200" dirty="0">
                <a:solidFill>
                  <a:schemeClr val="tx1"/>
                </a:solidFill>
                <a:effectLst/>
                <a:latin typeface="+mn-lt"/>
                <a:ea typeface="+mn-ea"/>
                <a:cs typeface="+mn-cs"/>
              </a:rPr>
            </a:br>
            <a:br>
              <a:rPr lang="en-AU" sz="1200" kern="1200" dirty="0">
                <a:solidFill>
                  <a:schemeClr val="tx1"/>
                </a:solidFill>
                <a:effectLst/>
                <a:latin typeface="+mn-lt"/>
                <a:ea typeface="+mn-ea"/>
                <a:cs typeface="+mn-cs"/>
              </a:rPr>
            </a:br>
            <a:r>
              <a:rPr lang="en-US" dirty="0"/>
              <a:t>These statistics from the 2023 Carer Wellbeing Survey illustrate the daily reality faced by unpaid carers. </a:t>
            </a:r>
          </a:p>
          <a:p>
            <a:r>
              <a:rPr lang="en-US" dirty="0"/>
              <a:t>The data makes it very clear that carers face significant disadvantages in health, financial wellbeing, and access to employment or education.</a:t>
            </a:r>
          </a:p>
          <a:p>
            <a:r>
              <a:rPr lang="en-US" dirty="0"/>
              <a:t>This is why programs like the Vocational Pathway Program are not just valuable—they are essential. We meet carers where they’re at and help them take meaningful steps toward paid work, study, or training</a:t>
            </a:r>
          </a:p>
          <a:p>
            <a:endParaRPr lang="en-US" dirty="0">
              <a:cs typeface="Calibri"/>
            </a:endParaRPr>
          </a:p>
        </p:txBody>
      </p:sp>
      <p:sp>
        <p:nvSpPr>
          <p:cNvPr id="4" name="Slide Number Placeholder 3">
            <a:extLst>
              <a:ext uri="{FF2B5EF4-FFF2-40B4-BE49-F238E27FC236}">
                <a16:creationId xmlns:a16="http://schemas.microsoft.com/office/drawing/2014/main" id="{C0FCF596-5A63-F9F6-E7DD-47D21EB96A0E}"/>
              </a:ext>
            </a:extLst>
          </p:cNvPr>
          <p:cNvSpPr>
            <a:spLocks noGrp="1"/>
          </p:cNvSpPr>
          <p:nvPr>
            <p:ph type="sldNum" sz="quarter" idx="10"/>
          </p:nvPr>
        </p:nvSpPr>
        <p:spPr/>
        <p:txBody>
          <a:bodyPr/>
          <a:lstStyle/>
          <a:p>
            <a:fld id="{939C272D-3024-49CF-8FA4-130F60A85E3E}" type="slidenum">
              <a:rPr lang="en-AU" smtClean="0"/>
              <a:pPr/>
              <a:t>21</a:t>
            </a:fld>
            <a:endParaRPr lang="en-AU"/>
          </a:p>
        </p:txBody>
      </p:sp>
    </p:spTree>
    <p:extLst>
      <p:ext uri="{BB962C8B-B14F-4D97-AF65-F5344CB8AC3E}">
        <p14:creationId xmlns:p14="http://schemas.microsoft.com/office/powerpoint/2010/main" val="2373546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2B690-B97B-238D-AC33-10E4C76F6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7137C-387E-DD5A-1450-967028749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451126-4FA3-2797-2D81-DE4293C135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8A054A-3721-F382-8DD8-B3E4F53F2266}"/>
              </a:ext>
            </a:extLst>
          </p:cNvPr>
          <p:cNvSpPr>
            <a:spLocks noGrp="1"/>
          </p:cNvSpPr>
          <p:nvPr>
            <p:ph type="sldNum" sz="quarter" idx="5"/>
          </p:nvPr>
        </p:nvSpPr>
        <p:spPr/>
        <p:txBody>
          <a:bodyPr/>
          <a:lstStyle/>
          <a:p>
            <a:fld id="{55877F09-CF23-314E-96CD-87C5496FDE6C}" type="slidenum">
              <a:rPr lang="en-US" smtClean="0"/>
              <a:t>2</a:t>
            </a:fld>
            <a:endParaRPr lang="en-US"/>
          </a:p>
        </p:txBody>
      </p:sp>
    </p:spTree>
    <p:extLst>
      <p:ext uri="{BB962C8B-B14F-4D97-AF65-F5344CB8AC3E}">
        <p14:creationId xmlns:p14="http://schemas.microsoft.com/office/powerpoint/2010/main" val="3430540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C858B-926B-07A6-D8A2-CBA9740F8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B56D2-7379-348A-8490-4F20BB39C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E9AA8-CF3C-8973-3C2A-DFF897466B80}"/>
              </a:ext>
            </a:extLst>
          </p:cNvPr>
          <p:cNvSpPr>
            <a:spLocks noGrp="1"/>
          </p:cNvSpPr>
          <p:nvPr>
            <p:ph type="body" idx="1"/>
          </p:nvPr>
        </p:nvSpPr>
        <p:spPr/>
        <p:txBody>
          <a:bodyPr>
            <a:normAutofit/>
          </a:bodyPr>
          <a:lstStyle/>
          <a:p>
            <a:endParaRPr lang="en-US" dirty="0">
              <a:cs typeface="Calibri"/>
            </a:endParaRPr>
          </a:p>
        </p:txBody>
      </p:sp>
      <p:sp>
        <p:nvSpPr>
          <p:cNvPr id="4" name="Slide Number Placeholder 3">
            <a:extLst>
              <a:ext uri="{FF2B5EF4-FFF2-40B4-BE49-F238E27FC236}">
                <a16:creationId xmlns:a16="http://schemas.microsoft.com/office/drawing/2014/main" id="{ABE53147-FF14-3B89-E2B3-9A9E2AAA0913}"/>
              </a:ext>
            </a:extLst>
          </p:cNvPr>
          <p:cNvSpPr>
            <a:spLocks noGrp="1"/>
          </p:cNvSpPr>
          <p:nvPr>
            <p:ph type="sldNum" sz="quarter" idx="10"/>
          </p:nvPr>
        </p:nvSpPr>
        <p:spPr/>
        <p:txBody>
          <a:bodyPr/>
          <a:lstStyle/>
          <a:p>
            <a:fld id="{939C272D-3024-49CF-8FA4-130F60A85E3E}" type="slidenum">
              <a:rPr lang="en-AU" smtClean="0"/>
              <a:pPr/>
              <a:t>22</a:t>
            </a:fld>
            <a:endParaRPr lang="en-AU"/>
          </a:p>
        </p:txBody>
      </p:sp>
    </p:spTree>
    <p:extLst>
      <p:ext uri="{BB962C8B-B14F-4D97-AF65-F5344CB8AC3E}">
        <p14:creationId xmlns:p14="http://schemas.microsoft.com/office/powerpoint/2010/main" val="308286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D14A8-2E4F-3B9C-123B-80FC071EC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9A08F-8E8B-78C2-D371-3C03BA86B7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3C9DD-FDCE-76BE-BE17-83E0573040D6}"/>
              </a:ext>
            </a:extLst>
          </p:cNvPr>
          <p:cNvSpPr>
            <a:spLocks noGrp="1"/>
          </p:cNvSpPr>
          <p:nvPr>
            <p:ph type="body" idx="1"/>
          </p:nvPr>
        </p:nvSpPr>
        <p:spPr/>
        <p:txBody>
          <a:bodyPr>
            <a:normAutofit/>
          </a:bodyPr>
          <a:lstStyle/>
          <a:p>
            <a:endParaRPr lang="en-US" dirty="0">
              <a:cs typeface="Calibri"/>
            </a:endParaRPr>
          </a:p>
        </p:txBody>
      </p:sp>
      <p:sp>
        <p:nvSpPr>
          <p:cNvPr id="4" name="Slide Number Placeholder 3">
            <a:extLst>
              <a:ext uri="{FF2B5EF4-FFF2-40B4-BE49-F238E27FC236}">
                <a16:creationId xmlns:a16="http://schemas.microsoft.com/office/drawing/2014/main" id="{9CBB9255-E2D4-FA97-9798-DFF225E5D157}"/>
              </a:ext>
            </a:extLst>
          </p:cNvPr>
          <p:cNvSpPr>
            <a:spLocks noGrp="1"/>
          </p:cNvSpPr>
          <p:nvPr>
            <p:ph type="sldNum" sz="quarter" idx="10"/>
          </p:nvPr>
        </p:nvSpPr>
        <p:spPr/>
        <p:txBody>
          <a:bodyPr/>
          <a:lstStyle/>
          <a:p>
            <a:fld id="{939C272D-3024-49CF-8FA4-130F60A85E3E}" type="slidenum">
              <a:rPr lang="en-AU" smtClean="0"/>
              <a:pPr/>
              <a:t>23</a:t>
            </a:fld>
            <a:endParaRPr lang="en-AU"/>
          </a:p>
        </p:txBody>
      </p:sp>
    </p:spTree>
    <p:extLst>
      <p:ext uri="{BB962C8B-B14F-4D97-AF65-F5344CB8AC3E}">
        <p14:creationId xmlns:p14="http://schemas.microsoft.com/office/powerpoint/2010/main" val="3865066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939C272D-3024-49CF-8FA4-130F60A85E3E}" type="slidenum">
              <a:rPr lang="en-AU" smtClean="0"/>
              <a:pPr/>
              <a:t>24</a:t>
            </a:fld>
            <a:endParaRPr lang="en-AU"/>
          </a:p>
        </p:txBody>
      </p:sp>
    </p:spTree>
    <p:extLst>
      <p:ext uri="{BB962C8B-B14F-4D97-AF65-F5344CB8AC3E}">
        <p14:creationId xmlns:p14="http://schemas.microsoft.com/office/powerpoint/2010/main" val="2114224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642BB-CD3E-85EB-84A4-5E597F9D3A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57D9B-57AF-2ABD-6FD0-E51800411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F28F9-DF3E-F672-4259-0EAABC702D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Open Sans"/>
                <a:ea typeface="Open Sans"/>
                <a:cs typeface="Open Sans"/>
              </a:rPr>
              <a:t>This program is designed for carers who are in the early stages of considering returning to the workforce or entering it for the first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lumMod val="65000"/>
                  <a:lumOff val="35000"/>
                </a:schemeClr>
              </a:solidFill>
              <a:latin typeface="Open Sans"/>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lumMod val="65000"/>
                  <a:lumOff val="35000"/>
                </a:schemeClr>
              </a:solidFill>
              <a:latin typeface="Open Sans"/>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Open Sans"/>
                <a:ea typeface="Open Sans"/>
                <a:cs typeface="Open Sans"/>
              </a:rPr>
              <a:t>The program comprises of four weeks of guided discovery, with the goal to help carers identify their strengths and the opportunities that are available to them.</a:t>
            </a:r>
          </a:p>
          <a:p>
            <a:endParaRPr lang="en-US" dirty="0"/>
          </a:p>
        </p:txBody>
      </p:sp>
      <p:sp>
        <p:nvSpPr>
          <p:cNvPr id="4" name="Slide Number Placeholder 3">
            <a:extLst>
              <a:ext uri="{FF2B5EF4-FFF2-40B4-BE49-F238E27FC236}">
                <a16:creationId xmlns:a16="http://schemas.microsoft.com/office/drawing/2014/main" id="{AA99584B-1673-6049-2BE2-B08EF13E405A}"/>
              </a:ext>
            </a:extLst>
          </p:cNvPr>
          <p:cNvSpPr>
            <a:spLocks noGrp="1"/>
          </p:cNvSpPr>
          <p:nvPr>
            <p:ph type="sldNum" sz="quarter" idx="10"/>
          </p:nvPr>
        </p:nvSpPr>
        <p:spPr/>
        <p:txBody>
          <a:bodyPr/>
          <a:lstStyle/>
          <a:p>
            <a:fld id="{939C272D-3024-49CF-8FA4-130F60A85E3E}" type="slidenum">
              <a:rPr lang="en-AU" smtClean="0"/>
              <a:pPr/>
              <a:t>25</a:t>
            </a:fld>
            <a:endParaRPr lang="en-AU"/>
          </a:p>
        </p:txBody>
      </p:sp>
    </p:spTree>
    <p:extLst>
      <p:ext uri="{BB962C8B-B14F-4D97-AF65-F5344CB8AC3E}">
        <p14:creationId xmlns:p14="http://schemas.microsoft.com/office/powerpoint/2010/main" val="2790254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Open Sans"/>
                <a:ea typeface="Open Sans"/>
                <a:cs typeface="Open Sans"/>
              </a:rPr>
              <a:t>This program is designed for carers who have made the decision to return to the workforce or enter it for the first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65000"/>
                    <a:lumOff val="35000"/>
                  </a:schemeClr>
                </a:solidFill>
                <a:latin typeface="Open Sans"/>
                <a:ea typeface="Open Sans"/>
                <a:cs typeface="Open Sans"/>
              </a:rPr>
              <a:t>The program comprises of four weeks of guided discovery, with the goal to prepare carers for their next job!</a:t>
            </a:r>
          </a:p>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26</a:t>
            </a:fld>
            <a:endParaRPr lang="en-AU"/>
          </a:p>
        </p:txBody>
      </p:sp>
    </p:spTree>
    <p:extLst>
      <p:ext uri="{BB962C8B-B14F-4D97-AF65-F5344CB8AC3E}">
        <p14:creationId xmlns:p14="http://schemas.microsoft.com/office/powerpoint/2010/main" val="9122365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1200" dirty="0">
                <a:solidFill>
                  <a:schemeClr val="tx1">
                    <a:lumMod val="65000"/>
                    <a:lumOff val="35000"/>
                  </a:schemeClr>
                </a:solidFill>
                <a:latin typeface="Open Sans"/>
                <a:ea typeface="Open Sans"/>
                <a:cs typeface="Open Sans"/>
              </a:rPr>
              <a:t>These sessions are optional coaching sessions available for Carers and their Navigator to select for any further learning or supports required. </a:t>
            </a:r>
          </a:p>
          <a:p>
            <a:pPr marL="365760" indent="-365760">
              <a:lnSpc>
                <a:spcPct val="100000"/>
              </a:lnSpc>
            </a:pPr>
            <a:r>
              <a:rPr lang="en-US" sz="1200" dirty="0">
                <a:solidFill>
                  <a:schemeClr val="tx1">
                    <a:lumMod val="65000"/>
                    <a:lumOff val="35000"/>
                  </a:schemeClr>
                </a:solidFill>
                <a:latin typeface="Open Sans"/>
                <a:ea typeface="Open Sans"/>
                <a:cs typeface="Open Sans"/>
              </a:rPr>
              <a:t>Conducted in Group or 1:1 settings.</a:t>
            </a:r>
          </a:p>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27</a:t>
            </a:fld>
            <a:endParaRPr lang="en-AU"/>
          </a:p>
        </p:txBody>
      </p:sp>
    </p:spTree>
    <p:extLst>
      <p:ext uri="{BB962C8B-B14F-4D97-AF65-F5344CB8AC3E}">
        <p14:creationId xmlns:p14="http://schemas.microsoft.com/office/powerpoint/2010/main" val="19649214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indent="0" fontAlgn="t">
              <a:lnSpc>
                <a:spcPct val="100000"/>
              </a:lnSpc>
              <a:spcBef>
                <a:spcPts val="600"/>
              </a:spcBef>
              <a:spcAft>
                <a:spcPts val="600"/>
              </a:spcAft>
              <a:buSzPts val="1800"/>
              <a:buNone/>
            </a:pPr>
            <a:r>
              <a:rPr lang="en-US" sz="7100" dirty="0">
                <a:solidFill>
                  <a:schemeClr val="tx1">
                    <a:lumMod val="65000"/>
                    <a:lumOff val="35000"/>
                  </a:schemeClr>
                </a:solidFill>
                <a:latin typeface="Open Sans"/>
                <a:ea typeface="Open Sans"/>
                <a:cs typeface="Open Sans"/>
              </a:rPr>
              <a:t>Collaborative Journey</a:t>
            </a:r>
          </a:p>
          <a:p>
            <a:pPr marL="0" indent="0" fontAlgn="t">
              <a:lnSpc>
                <a:spcPct val="100000"/>
              </a:lnSpc>
              <a:spcBef>
                <a:spcPts val="600"/>
              </a:spcBef>
              <a:spcAft>
                <a:spcPts val="600"/>
              </a:spcAft>
              <a:buSzPts val="1800"/>
              <a:buNone/>
            </a:pPr>
            <a:r>
              <a:rPr lang="en-US" sz="6700" dirty="0">
                <a:solidFill>
                  <a:schemeClr val="tx1">
                    <a:lumMod val="65000"/>
                    <a:lumOff val="35000"/>
                  </a:schemeClr>
                </a:solidFill>
                <a:latin typeface="Open Sans"/>
                <a:ea typeface="Open Sans"/>
                <a:cs typeface="Open Sans"/>
              </a:rPr>
              <a:t>Working closely with Carers and Navigators, assisting to identify suitable:</a:t>
            </a:r>
          </a:p>
          <a:p>
            <a:pPr lvl="1" fontAlgn="t">
              <a:lnSpc>
                <a:spcPct val="100000"/>
              </a:lnSpc>
              <a:spcBef>
                <a:spcPts val="600"/>
              </a:spcBef>
              <a:spcAft>
                <a:spcPts val="600"/>
              </a:spcAft>
              <a:buSzPts val="1800"/>
            </a:pPr>
            <a:r>
              <a:rPr lang="en-US" sz="6700" dirty="0">
                <a:solidFill>
                  <a:schemeClr val="tx1">
                    <a:lumMod val="65000"/>
                    <a:lumOff val="35000"/>
                  </a:schemeClr>
                </a:solidFill>
                <a:latin typeface="Open Sans"/>
                <a:ea typeface="Open Sans"/>
                <a:cs typeface="Open Sans"/>
              </a:rPr>
              <a:t>Employment opportunities,</a:t>
            </a:r>
          </a:p>
          <a:p>
            <a:pPr lvl="1" fontAlgn="t">
              <a:lnSpc>
                <a:spcPct val="100000"/>
              </a:lnSpc>
              <a:spcBef>
                <a:spcPts val="600"/>
              </a:spcBef>
              <a:spcAft>
                <a:spcPts val="600"/>
              </a:spcAft>
              <a:buSzPts val="1800"/>
            </a:pPr>
            <a:r>
              <a:rPr lang="en-US" sz="6700" dirty="0">
                <a:solidFill>
                  <a:schemeClr val="tx1">
                    <a:lumMod val="65000"/>
                    <a:lumOff val="35000"/>
                  </a:schemeClr>
                </a:solidFill>
                <a:latin typeface="Open Sans"/>
                <a:ea typeface="Open Sans"/>
                <a:cs typeface="Open Sans"/>
              </a:rPr>
              <a:t>Training pathways through RTOs,</a:t>
            </a:r>
          </a:p>
          <a:p>
            <a:pPr lvl="1" fontAlgn="t">
              <a:lnSpc>
                <a:spcPct val="100000"/>
              </a:lnSpc>
              <a:spcBef>
                <a:spcPts val="600"/>
              </a:spcBef>
              <a:spcAft>
                <a:spcPts val="600"/>
              </a:spcAft>
              <a:buSzPts val="1800"/>
            </a:pPr>
            <a:r>
              <a:rPr lang="en-US" sz="6700" dirty="0">
                <a:solidFill>
                  <a:schemeClr val="tx1">
                    <a:lumMod val="65000"/>
                    <a:lumOff val="35000"/>
                  </a:schemeClr>
                </a:solidFill>
                <a:latin typeface="Open Sans"/>
                <a:ea typeface="Open Sans"/>
                <a:cs typeface="Open Sans"/>
              </a:rPr>
              <a:t>Volunteering options.</a:t>
            </a:r>
          </a:p>
          <a:p>
            <a:pPr marL="0" indent="0" fontAlgn="t">
              <a:lnSpc>
                <a:spcPct val="100000"/>
              </a:lnSpc>
              <a:spcBef>
                <a:spcPts val="600"/>
              </a:spcBef>
              <a:spcAft>
                <a:spcPts val="600"/>
              </a:spcAft>
              <a:buSzPts val="1800"/>
              <a:buNone/>
            </a:pPr>
            <a:r>
              <a:rPr lang="en-US" sz="7100" dirty="0">
                <a:solidFill>
                  <a:schemeClr val="tx1">
                    <a:lumMod val="65000"/>
                    <a:lumOff val="35000"/>
                  </a:schemeClr>
                </a:solidFill>
                <a:latin typeface="Open Sans"/>
                <a:ea typeface="Open Sans"/>
                <a:cs typeface="Open Sans"/>
              </a:rPr>
              <a:t>Post‑Placement Support</a:t>
            </a:r>
          </a:p>
          <a:p>
            <a:pPr fontAlgn="t">
              <a:lnSpc>
                <a:spcPct val="100000"/>
              </a:lnSpc>
              <a:spcBef>
                <a:spcPts val="600"/>
              </a:spcBef>
              <a:spcAft>
                <a:spcPts val="600"/>
              </a:spcAft>
              <a:buSzPts val="1800"/>
            </a:pPr>
            <a:r>
              <a:rPr lang="en-US" sz="7100" dirty="0">
                <a:solidFill>
                  <a:schemeClr val="tx1">
                    <a:lumMod val="65000"/>
                    <a:lumOff val="35000"/>
                  </a:schemeClr>
                </a:solidFill>
                <a:latin typeface="Open Sans"/>
                <a:ea typeface="Open Sans"/>
                <a:cs typeface="Open Sans"/>
              </a:rPr>
              <a:t>Offer ongoing check‑ins with both Carer and Host </a:t>
            </a:r>
            <a:r>
              <a:rPr lang="en-US" sz="7100" dirty="0" err="1">
                <a:solidFill>
                  <a:schemeClr val="tx1">
                    <a:lumMod val="65000"/>
                    <a:lumOff val="35000"/>
                  </a:schemeClr>
                </a:solidFill>
                <a:latin typeface="Open Sans"/>
                <a:ea typeface="Open Sans"/>
                <a:cs typeface="Open Sans"/>
              </a:rPr>
              <a:t>organisation</a:t>
            </a:r>
            <a:r>
              <a:rPr lang="en-US" sz="7100" dirty="0">
                <a:solidFill>
                  <a:schemeClr val="tx1">
                    <a:lumMod val="65000"/>
                    <a:lumOff val="35000"/>
                  </a:schemeClr>
                </a:solidFill>
                <a:latin typeface="Open Sans"/>
                <a:ea typeface="Open Sans"/>
                <a:cs typeface="Open Sans"/>
              </a:rPr>
              <a:t>,</a:t>
            </a:r>
          </a:p>
          <a:p>
            <a:pPr fontAlgn="t">
              <a:lnSpc>
                <a:spcPct val="100000"/>
              </a:lnSpc>
              <a:spcBef>
                <a:spcPts val="600"/>
              </a:spcBef>
              <a:spcAft>
                <a:spcPts val="600"/>
              </a:spcAft>
              <a:buSzPts val="1800"/>
            </a:pPr>
            <a:r>
              <a:rPr lang="en-US" sz="7100" dirty="0">
                <a:solidFill>
                  <a:schemeClr val="tx1">
                    <a:lumMod val="65000"/>
                    <a:lumOff val="35000"/>
                  </a:schemeClr>
                </a:solidFill>
                <a:latin typeface="Open Sans"/>
                <a:ea typeface="Open Sans"/>
                <a:cs typeface="Open Sans"/>
              </a:rPr>
              <a:t>Troubleshoot challenges, reinforce supports, celebrate successes.</a:t>
            </a:r>
          </a:p>
          <a:p>
            <a:pPr marL="0" indent="0" fontAlgn="t">
              <a:lnSpc>
                <a:spcPct val="100000"/>
              </a:lnSpc>
              <a:spcBef>
                <a:spcPts val="600"/>
              </a:spcBef>
              <a:spcAft>
                <a:spcPts val="600"/>
              </a:spcAft>
              <a:buSzPts val="1800"/>
              <a:buNone/>
            </a:pPr>
            <a:r>
              <a:rPr lang="en-US" sz="7100" dirty="0">
                <a:solidFill>
                  <a:schemeClr val="tx1">
                    <a:lumMod val="65000"/>
                    <a:lumOff val="35000"/>
                  </a:schemeClr>
                </a:solidFill>
                <a:latin typeface="Open Sans"/>
                <a:ea typeface="Open Sans"/>
                <a:cs typeface="Open Sans"/>
              </a:rPr>
              <a:t>Building a Carer‑Inclusive Network – www.carerinclusive.com.au</a:t>
            </a:r>
          </a:p>
          <a:p>
            <a:pPr fontAlgn="t">
              <a:lnSpc>
                <a:spcPct val="100000"/>
              </a:lnSpc>
              <a:spcBef>
                <a:spcPts val="600"/>
              </a:spcBef>
              <a:spcAft>
                <a:spcPts val="600"/>
              </a:spcAft>
              <a:buSzPts val="1800"/>
            </a:pPr>
            <a:r>
              <a:rPr lang="en-US" sz="7100" dirty="0">
                <a:solidFill>
                  <a:schemeClr val="tx1">
                    <a:lumMod val="65000"/>
                    <a:lumOff val="35000"/>
                  </a:schemeClr>
                </a:solidFill>
                <a:latin typeface="Open Sans"/>
                <a:ea typeface="Open Sans"/>
                <a:cs typeface="Open Sans"/>
              </a:rPr>
              <a:t>Identify potential Community, Employer, and Training‑Provider partners,</a:t>
            </a:r>
          </a:p>
          <a:p>
            <a:pPr fontAlgn="t">
              <a:lnSpc>
                <a:spcPct val="100000"/>
              </a:lnSpc>
              <a:spcBef>
                <a:spcPts val="600"/>
              </a:spcBef>
              <a:spcAft>
                <a:spcPts val="600"/>
              </a:spcAft>
              <a:buSzPts val="1800"/>
            </a:pPr>
            <a:r>
              <a:rPr lang="en-US" sz="7100" dirty="0">
                <a:solidFill>
                  <a:schemeClr val="tx1">
                    <a:lumMod val="65000"/>
                    <a:lumOff val="35000"/>
                  </a:schemeClr>
                </a:solidFill>
                <a:latin typeface="Open Sans"/>
                <a:ea typeface="Open Sans"/>
                <a:cs typeface="Open Sans"/>
              </a:rPr>
              <a:t>Educate and onboard them on what it means to be ‘Carer Inclusive’,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We are closely aligned with the Carer Inclusive Workplace initiative which is a </a:t>
            </a:r>
            <a:r>
              <a:rPr lang="en-US" dirty="0"/>
              <a:t>national collaboration between the Australian Government and </a:t>
            </a:r>
            <a:r>
              <a:rPr lang="en-US" b="0" dirty="0"/>
              <a:t>Carers Australia, launched </a:t>
            </a:r>
            <a:r>
              <a:rPr lang="en-US" dirty="0"/>
              <a:t>as part of wider moves following the Jobs and Skills Summit to support the estimated 3 million unpaid carers in Australia</a:t>
            </a: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The Carer Inclusive Workplace Initiative gives community organisations a framework to refer, advocate, and partner, helping carers transition through tailored employment and education supports.</a:t>
            </a:r>
          </a:p>
          <a:p>
            <a:r>
              <a:rPr lang="en-US" b="1" dirty="0"/>
              <a:t>Purpose:</a:t>
            </a:r>
            <a:endParaRPr lang="en-US" dirty="0"/>
          </a:p>
          <a:p>
            <a:r>
              <a:rPr lang="en-US" dirty="0"/>
              <a:t>To dismantle barriers carers face in entering and remaining in the workforce.</a:t>
            </a:r>
          </a:p>
          <a:p>
            <a:r>
              <a:rPr lang="en-US" dirty="0"/>
              <a:t>To promote </a:t>
            </a:r>
            <a:r>
              <a:rPr lang="en-US" b="0" dirty="0"/>
              <a:t>carer inclusive </a:t>
            </a:r>
            <a:r>
              <a:rPr lang="en-US" dirty="0"/>
              <a:t>workplaces by equipping employers and organisations with tools, resources, and practical guidance on supporting employees with caring responsibilities.</a:t>
            </a:r>
            <a:br>
              <a:rPr lang="en-US" dirty="0"/>
            </a:br>
            <a:endParaRPr lang="en-US" dirty="0"/>
          </a:p>
          <a:p>
            <a:r>
              <a:rPr lang="en-US" b="1" dirty="0"/>
              <a:t>Key Features which we will work organisations on:</a:t>
            </a:r>
            <a:endParaRPr lang="en-US" dirty="0"/>
          </a:p>
          <a:p>
            <a:r>
              <a:rPr lang="en-US" b="0" dirty="0"/>
              <a:t>A free 11 question self‑assessment tool </a:t>
            </a:r>
            <a:r>
              <a:rPr lang="en-US" dirty="0"/>
              <a:t>for organisations to evaluate their level of carer inclusivity, receive feedback, and access tailored resources,</a:t>
            </a:r>
          </a:p>
          <a:p>
            <a:r>
              <a:rPr lang="en-US" dirty="0"/>
              <a:t>A suite </a:t>
            </a:r>
            <a:r>
              <a:rPr lang="en-US" b="0" dirty="0"/>
              <a:t>of free e‑learning modules </a:t>
            </a:r>
            <a:r>
              <a:rPr lang="en-US" dirty="0"/>
              <a:t>for HR professionals and managers, co-designed with carers to build awareness and practical skills in creating inclusive workplaces.</a:t>
            </a:r>
          </a:p>
          <a:p>
            <a:r>
              <a:rPr lang="en-US" dirty="0"/>
              <a:t>Ready to use resources, including </a:t>
            </a:r>
            <a:r>
              <a:rPr lang="en-US" b="0" dirty="0"/>
              <a:t>template policies</a:t>
            </a:r>
            <a:r>
              <a:rPr lang="en-US" dirty="0"/>
              <a:t>, flexible work examples, and job crafting tools designed by HR experts in consultation with carers</a:t>
            </a:r>
            <a:br>
              <a:rPr lang="en-US" dirty="0"/>
            </a:br>
            <a:br>
              <a:rPr lang="en-US" dirty="0"/>
            </a:br>
            <a:r>
              <a:rPr lang="en-US" b="1" dirty="0"/>
              <a:t>Alignment with Our Vocational Pathway Program:</a:t>
            </a:r>
            <a:endParaRPr lang="en-US" dirty="0"/>
          </a:p>
          <a:p>
            <a:r>
              <a:rPr lang="en-US" b="0" dirty="0"/>
              <a:t>Both initiatives </a:t>
            </a:r>
            <a:r>
              <a:rPr lang="en-US" b="0" dirty="0" err="1"/>
              <a:t>emphasise</a:t>
            </a:r>
            <a:r>
              <a:rPr lang="en-US" b="0" dirty="0"/>
              <a:t> strengths-based support and improving carer access to meaningful work.</a:t>
            </a:r>
          </a:p>
          <a:p>
            <a:r>
              <a:rPr lang="en-US" b="0" dirty="0"/>
              <a:t>Carer Inclusive Workplace Initiative focuses on the employer side, enabling workplaces to become more accessible and supportive.</a:t>
            </a:r>
          </a:p>
          <a:p>
            <a:r>
              <a:rPr lang="en-US" b="0" dirty="0"/>
              <a:t>Our Vocational Pathway Program helps </a:t>
            </a:r>
            <a:r>
              <a:rPr lang="en-US" dirty="0"/>
              <a:t>carers build confidence, skills, and pathways to work, complementing </a:t>
            </a:r>
            <a:r>
              <a:rPr lang="en-US" b="0" dirty="0"/>
              <a:t>Carer Inclusive Workplace Initiative </a:t>
            </a:r>
            <a:r>
              <a:rPr lang="en-US" dirty="0"/>
              <a:t>by preparing carers to thrive in these inclusive environments</a:t>
            </a:r>
            <a:endParaRPr lang="en-AU" dirty="0"/>
          </a:p>
          <a:p>
            <a:endParaRPr lang="en-US" b="1" dirty="0">
              <a:cs typeface="Calibri"/>
            </a:endParaRPr>
          </a:p>
        </p:txBody>
      </p:sp>
      <p:sp>
        <p:nvSpPr>
          <p:cNvPr id="4" name="Slide Number Placeholder 3"/>
          <p:cNvSpPr>
            <a:spLocks noGrp="1"/>
          </p:cNvSpPr>
          <p:nvPr>
            <p:ph type="sldNum" sz="quarter" idx="10"/>
          </p:nvPr>
        </p:nvSpPr>
        <p:spPr/>
        <p:txBody>
          <a:bodyPr/>
          <a:lstStyle/>
          <a:p>
            <a:fld id="{939C272D-3024-49CF-8FA4-130F60A85E3E}" type="slidenum">
              <a:rPr lang="en-AU" smtClean="0"/>
              <a:pPr/>
              <a:t>28</a:t>
            </a:fld>
            <a:endParaRPr lang="en-AU"/>
          </a:p>
        </p:txBody>
      </p:sp>
    </p:spTree>
    <p:extLst>
      <p:ext uri="{BB962C8B-B14F-4D97-AF65-F5344CB8AC3E}">
        <p14:creationId xmlns:p14="http://schemas.microsoft.com/office/powerpoint/2010/main" val="936079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8FC62-CECD-499B-635F-BCCBAA8BF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E38D5-656A-504E-F1F0-B7D882081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D1FB4-03CF-4112-6CE0-4AF2F3034864}"/>
              </a:ext>
            </a:extLst>
          </p:cNvPr>
          <p:cNvSpPr>
            <a:spLocks noGrp="1"/>
          </p:cNvSpPr>
          <p:nvPr>
            <p:ph type="body" idx="1"/>
          </p:nvPr>
        </p:nvSpPr>
        <p:spPr/>
        <p:txBody>
          <a:bodyPr>
            <a:normAutofit/>
          </a:bodyPr>
          <a:lstStyle/>
          <a:p>
            <a:pPr marL="0" indent="0">
              <a:lnSpc>
                <a:spcPct val="110000"/>
              </a:lnSpc>
              <a:buNone/>
            </a:pPr>
            <a:r>
              <a:rPr lang="en-US" sz="1200" dirty="0">
                <a:solidFill>
                  <a:srgbClr val="58585B"/>
                </a:solidFill>
                <a:latin typeface="Open Sans" pitchFamily="2" charset="0"/>
                <a:ea typeface="Open Sans" pitchFamily="2" charset="0"/>
                <a:cs typeface="Open Sans" pitchFamily="2" charset="0"/>
              </a:rPr>
              <a:t>The Vocational Pathway Team have limited funding for Carers to assist them with achieving their goals if financial support is needed. Approved on Case-by-Case basis - evidenced.</a:t>
            </a:r>
          </a:p>
          <a:p>
            <a:pPr marL="0" indent="0">
              <a:lnSpc>
                <a:spcPct val="110000"/>
              </a:lnSpc>
              <a:buNone/>
            </a:pPr>
            <a:r>
              <a:rPr lang="en-US" sz="1200" dirty="0">
                <a:solidFill>
                  <a:srgbClr val="58585B"/>
                </a:solidFill>
                <a:latin typeface="Open Sans" pitchFamily="2" charset="0"/>
                <a:ea typeface="Open Sans" pitchFamily="2" charset="0"/>
                <a:cs typeface="Open Sans" pitchFamily="2" charset="0"/>
              </a:rPr>
              <a:t>However, with this limited funding, we can assist with various items including:</a:t>
            </a:r>
          </a:p>
          <a:p>
            <a:pPr marL="0" indent="0">
              <a:lnSpc>
                <a:spcPct val="110000"/>
              </a:lnSpc>
              <a:buNone/>
            </a:pPr>
            <a:r>
              <a:rPr lang="en-US" sz="1200" dirty="0">
                <a:solidFill>
                  <a:srgbClr val="58585B"/>
                </a:solidFill>
                <a:latin typeface="Open Sans" pitchFamily="2" charset="0"/>
                <a:ea typeface="Open Sans" pitchFamily="2" charset="0"/>
                <a:cs typeface="Open Sans" pitchFamily="2" charset="0"/>
              </a:rPr>
              <a:t>Interview and work clothing, incl PPE,</a:t>
            </a:r>
          </a:p>
          <a:p>
            <a:pPr marL="0" indent="0">
              <a:lnSpc>
                <a:spcPct val="110000"/>
              </a:lnSpc>
              <a:buNone/>
            </a:pPr>
            <a:r>
              <a:rPr lang="en-US" sz="1200" dirty="0">
                <a:solidFill>
                  <a:srgbClr val="58585B"/>
                </a:solidFill>
                <a:latin typeface="Open Sans" pitchFamily="2" charset="0"/>
                <a:ea typeface="Open Sans" pitchFamily="2" charset="0"/>
                <a:cs typeface="Open Sans" pitchFamily="2" charset="0"/>
              </a:rPr>
              <a:t>Course fee assistance (small amount),</a:t>
            </a:r>
          </a:p>
          <a:p>
            <a:pPr marL="0" indent="0">
              <a:lnSpc>
                <a:spcPct val="110000"/>
              </a:lnSpc>
              <a:buNone/>
            </a:pPr>
            <a:r>
              <a:rPr lang="en-US" sz="1200" dirty="0">
                <a:solidFill>
                  <a:srgbClr val="58585B"/>
                </a:solidFill>
                <a:latin typeface="Open Sans" pitchFamily="2" charset="0"/>
                <a:ea typeface="Open Sans" pitchFamily="2" charset="0"/>
                <a:cs typeface="Open Sans" pitchFamily="2" charset="0"/>
              </a:rPr>
              <a:t>Police Checks / Blue &amp; Yellow Cards / License fees,</a:t>
            </a:r>
          </a:p>
          <a:p>
            <a:pPr marL="0" indent="0">
              <a:lnSpc>
                <a:spcPct val="110000"/>
              </a:lnSpc>
              <a:buNone/>
            </a:pPr>
            <a:r>
              <a:rPr lang="en-US" sz="1200" dirty="0">
                <a:solidFill>
                  <a:srgbClr val="58585B"/>
                </a:solidFill>
                <a:latin typeface="Open Sans" pitchFamily="2" charset="0"/>
                <a:ea typeface="Open Sans" pitchFamily="2" charset="0"/>
                <a:cs typeface="Open Sans" pitchFamily="2" charset="0"/>
              </a:rPr>
              <a:t>Digital access.</a:t>
            </a:r>
            <a:endParaRPr lang="en-US" b="1" dirty="0">
              <a:cs typeface="Calibri"/>
            </a:endParaRPr>
          </a:p>
        </p:txBody>
      </p:sp>
      <p:sp>
        <p:nvSpPr>
          <p:cNvPr id="4" name="Slide Number Placeholder 3">
            <a:extLst>
              <a:ext uri="{FF2B5EF4-FFF2-40B4-BE49-F238E27FC236}">
                <a16:creationId xmlns:a16="http://schemas.microsoft.com/office/drawing/2014/main" id="{6C479CF7-3BD5-2A15-0159-DF0A4CBC09FA}"/>
              </a:ext>
            </a:extLst>
          </p:cNvPr>
          <p:cNvSpPr>
            <a:spLocks noGrp="1"/>
          </p:cNvSpPr>
          <p:nvPr>
            <p:ph type="sldNum" sz="quarter" idx="10"/>
          </p:nvPr>
        </p:nvSpPr>
        <p:spPr/>
        <p:txBody>
          <a:bodyPr/>
          <a:lstStyle/>
          <a:p>
            <a:fld id="{939C272D-3024-49CF-8FA4-130F60A85E3E}" type="slidenum">
              <a:rPr lang="en-AU" smtClean="0"/>
              <a:pPr/>
              <a:t>29</a:t>
            </a:fld>
            <a:endParaRPr lang="en-AU"/>
          </a:p>
        </p:txBody>
      </p:sp>
    </p:spTree>
    <p:extLst>
      <p:ext uri="{BB962C8B-B14F-4D97-AF65-F5344CB8AC3E}">
        <p14:creationId xmlns:p14="http://schemas.microsoft.com/office/powerpoint/2010/main" val="27462165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44181-B6DE-47D1-79A3-CFFCD35A9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70676-F26D-A6B5-83F1-35B006A4B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9BF4A-C995-DB33-012C-FB0D1EECF50C}"/>
              </a:ext>
            </a:extLst>
          </p:cNvPr>
          <p:cNvSpPr>
            <a:spLocks noGrp="1"/>
          </p:cNvSpPr>
          <p:nvPr>
            <p:ph type="body" idx="1"/>
          </p:nvPr>
        </p:nvSpPr>
        <p:spPr/>
        <p:txBody>
          <a:bodyPr>
            <a:normAutofit/>
          </a:bodyPr>
          <a:lstStyle/>
          <a:p>
            <a:endParaRPr lang="en-US" b="1" dirty="0">
              <a:cs typeface="Calibri"/>
            </a:endParaRPr>
          </a:p>
        </p:txBody>
      </p:sp>
      <p:sp>
        <p:nvSpPr>
          <p:cNvPr id="4" name="Slide Number Placeholder 3">
            <a:extLst>
              <a:ext uri="{FF2B5EF4-FFF2-40B4-BE49-F238E27FC236}">
                <a16:creationId xmlns:a16="http://schemas.microsoft.com/office/drawing/2014/main" id="{E02AB697-460B-92AB-7583-42A564A4F8BB}"/>
              </a:ext>
            </a:extLst>
          </p:cNvPr>
          <p:cNvSpPr>
            <a:spLocks noGrp="1"/>
          </p:cNvSpPr>
          <p:nvPr>
            <p:ph type="sldNum" sz="quarter" idx="10"/>
          </p:nvPr>
        </p:nvSpPr>
        <p:spPr/>
        <p:txBody>
          <a:bodyPr/>
          <a:lstStyle/>
          <a:p>
            <a:fld id="{939C272D-3024-49CF-8FA4-130F60A85E3E}" type="slidenum">
              <a:rPr lang="en-AU" smtClean="0"/>
              <a:pPr/>
              <a:t>30</a:t>
            </a:fld>
            <a:endParaRPr lang="en-AU"/>
          </a:p>
        </p:txBody>
      </p:sp>
    </p:spTree>
    <p:extLst>
      <p:ext uri="{BB962C8B-B14F-4D97-AF65-F5344CB8AC3E}">
        <p14:creationId xmlns:p14="http://schemas.microsoft.com/office/powerpoint/2010/main" val="1023942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D6649-099C-F5EC-24B4-0F4E18190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00ABC-C929-1BF4-4F5C-C10D3F541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7E717E-989D-B684-2BB9-BBA86BD036A2}"/>
              </a:ext>
            </a:extLst>
          </p:cNvPr>
          <p:cNvSpPr>
            <a:spLocks noGrp="1"/>
          </p:cNvSpPr>
          <p:nvPr>
            <p:ph type="body" idx="1"/>
          </p:nvPr>
        </p:nvSpPr>
        <p:spPr/>
        <p:txBody>
          <a:bodyPr>
            <a:normAutofit/>
          </a:bodyPr>
          <a:lstStyle/>
          <a:p>
            <a:pPr>
              <a:lnSpc>
                <a:spcPct val="100000"/>
              </a:lnSpc>
            </a:pPr>
            <a:r>
              <a:rPr lang="en-US" dirty="0">
                <a:solidFill>
                  <a:schemeClr val="tx1">
                    <a:lumMod val="65000"/>
                    <a:lumOff val="35000"/>
                  </a:schemeClr>
                </a:solidFill>
                <a:latin typeface="Open Sans"/>
                <a:ea typeface="Open Sans"/>
                <a:cs typeface="Open Sans"/>
              </a:rPr>
              <a:t>Refer a carer to the program</a:t>
            </a:r>
          </a:p>
          <a:p>
            <a:pPr>
              <a:lnSpc>
                <a:spcPct val="100000"/>
              </a:lnSpc>
            </a:pPr>
            <a:r>
              <a:rPr lang="en-US" dirty="0">
                <a:solidFill>
                  <a:schemeClr val="tx1">
                    <a:lumMod val="65000"/>
                    <a:lumOff val="35000"/>
                  </a:schemeClr>
                </a:solidFill>
                <a:latin typeface="Open Sans"/>
                <a:ea typeface="Open Sans"/>
                <a:cs typeface="Open Sans"/>
              </a:rPr>
              <a:t>Partner with us to offer flexible employment, training and volunteering opportunities,</a:t>
            </a:r>
          </a:p>
          <a:p>
            <a:pPr>
              <a:lnSpc>
                <a:spcPct val="100000"/>
              </a:lnSpc>
            </a:pPr>
            <a:r>
              <a:rPr lang="en-US" dirty="0">
                <a:solidFill>
                  <a:schemeClr val="tx1">
                    <a:lumMod val="65000"/>
                    <a:lumOff val="35000"/>
                  </a:schemeClr>
                </a:solidFill>
                <a:latin typeface="Open Sans"/>
                <a:ea typeface="Open Sans"/>
                <a:cs typeface="Open Sans"/>
              </a:rPr>
              <a:t>Spread the word in your community,</a:t>
            </a:r>
          </a:p>
          <a:p>
            <a:pPr>
              <a:lnSpc>
                <a:spcPct val="100000"/>
              </a:lnSpc>
            </a:pPr>
            <a:r>
              <a:rPr lang="en-US" dirty="0">
                <a:solidFill>
                  <a:schemeClr val="tx1">
                    <a:lumMod val="65000"/>
                    <a:lumOff val="35000"/>
                  </a:schemeClr>
                </a:solidFill>
                <a:latin typeface="Open Sans"/>
                <a:ea typeface="Open Sans"/>
                <a:cs typeface="Open Sans"/>
              </a:rPr>
              <a:t>Connect us to carers’ networks or community organisations</a:t>
            </a:r>
          </a:p>
          <a:p>
            <a:pPr>
              <a:lnSpc>
                <a:spcPct val="100000"/>
              </a:lnSpc>
            </a:pPr>
            <a:r>
              <a:rPr lang="en-US" dirty="0">
                <a:solidFill>
                  <a:schemeClr val="tx1">
                    <a:lumMod val="65000"/>
                    <a:lumOff val="35000"/>
                  </a:schemeClr>
                </a:solidFill>
                <a:latin typeface="Open Sans"/>
                <a:ea typeface="Open Sans"/>
                <a:cs typeface="Open Sans"/>
              </a:rPr>
              <a:t>How to refer</a:t>
            </a:r>
          </a:p>
          <a:p>
            <a:pPr>
              <a:lnSpc>
                <a:spcPct val="100000"/>
              </a:lnSpc>
            </a:pPr>
            <a:r>
              <a:rPr lang="en-US" dirty="0">
                <a:solidFill>
                  <a:schemeClr val="tx1">
                    <a:lumMod val="65000"/>
                    <a:lumOff val="35000"/>
                  </a:schemeClr>
                </a:solidFill>
                <a:latin typeface="Open Sans"/>
                <a:ea typeface="Open Sans"/>
                <a:cs typeface="Open Sans"/>
              </a:rPr>
              <a:t>To connect with us and learn more about what services the carer can access, refer the carer to our Intake Assessment Team 1800 422 737.</a:t>
            </a:r>
          </a:p>
          <a:p>
            <a:endParaRPr lang="en-US" b="1" dirty="0">
              <a:cs typeface="Calibri"/>
            </a:endParaRPr>
          </a:p>
        </p:txBody>
      </p:sp>
      <p:sp>
        <p:nvSpPr>
          <p:cNvPr id="4" name="Slide Number Placeholder 3">
            <a:extLst>
              <a:ext uri="{FF2B5EF4-FFF2-40B4-BE49-F238E27FC236}">
                <a16:creationId xmlns:a16="http://schemas.microsoft.com/office/drawing/2014/main" id="{D83DBF5B-EBF8-D341-21A3-231A4DBFDD0B}"/>
              </a:ext>
            </a:extLst>
          </p:cNvPr>
          <p:cNvSpPr>
            <a:spLocks noGrp="1"/>
          </p:cNvSpPr>
          <p:nvPr>
            <p:ph type="sldNum" sz="quarter" idx="10"/>
          </p:nvPr>
        </p:nvSpPr>
        <p:spPr/>
        <p:txBody>
          <a:bodyPr/>
          <a:lstStyle/>
          <a:p>
            <a:fld id="{939C272D-3024-49CF-8FA4-130F60A85E3E}" type="slidenum">
              <a:rPr lang="en-AU" smtClean="0"/>
              <a:pPr/>
              <a:t>31</a:t>
            </a:fld>
            <a:endParaRPr lang="en-AU"/>
          </a:p>
        </p:txBody>
      </p:sp>
    </p:spTree>
    <p:extLst>
      <p:ext uri="{BB962C8B-B14F-4D97-AF65-F5344CB8AC3E}">
        <p14:creationId xmlns:p14="http://schemas.microsoft.com/office/powerpoint/2010/main" val="853214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25AE2-25B3-4615-A511-D98E82AF6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2E5A0-4CE4-0762-85E1-C27F39192B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D73D5-5550-742C-5E45-6110B1F1CE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A676CA-09C8-A163-F053-9FE857107F48}"/>
              </a:ext>
            </a:extLst>
          </p:cNvPr>
          <p:cNvSpPr>
            <a:spLocks noGrp="1"/>
          </p:cNvSpPr>
          <p:nvPr>
            <p:ph type="sldNum" sz="quarter" idx="5"/>
          </p:nvPr>
        </p:nvSpPr>
        <p:spPr/>
        <p:txBody>
          <a:bodyPr/>
          <a:lstStyle/>
          <a:p>
            <a:fld id="{55877F09-CF23-314E-96CD-87C5496FDE6C}" type="slidenum">
              <a:rPr lang="en-US" smtClean="0"/>
              <a:t>3</a:t>
            </a:fld>
            <a:endParaRPr lang="en-US"/>
          </a:p>
        </p:txBody>
      </p:sp>
    </p:spTree>
    <p:extLst>
      <p:ext uri="{BB962C8B-B14F-4D97-AF65-F5344CB8AC3E}">
        <p14:creationId xmlns:p14="http://schemas.microsoft.com/office/powerpoint/2010/main" val="40038513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32</a:t>
            </a:fld>
            <a:endParaRPr lang="en-AU" dirty="0"/>
          </a:p>
        </p:txBody>
      </p:sp>
    </p:spTree>
    <p:extLst>
      <p:ext uri="{BB962C8B-B14F-4D97-AF65-F5344CB8AC3E}">
        <p14:creationId xmlns:p14="http://schemas.microsoft.com/office/powerpoint/2010/main" val="13696047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cs typeface="Calibri"/>
            </a:endParaRPr>
          </a:p>
        </p:txBody>
      </p:sp>
      <p:sp>
        <p:nvSpPr>
          <p:cNvPr id="4" name="Slide Number Placeholder 3"/>
          <p:cNvSpPr>
            <a:spLocks noGrp="1"/>
          </p:cNvSpPr>
          <p:nvPr>
            <p:ph type="sldNum" sz="quarter" idx="10"/>
          </p:nvPr>
        </p:nvSpPr>
        <p:spPr/>
        <p:txBody>
          <a:bodyPr/>
          <a:lstStyle/>
          <a:p>
            <a:fld id="{939C272D-3024-49CF-8FA4-130F60A85E3E}" type="slidenum">
              <a:rPr lang="en-AU" smtClean="0"/>
              <a:pPr/>
              <a:t>33</a:t>
            </a:fld>
            <a:endParaRPr lang="en-AU"/>
          </a:p>
        </p:txBody>
      </p:sp>
    </p:spTree>
    <p:extLst>
      <p:ext uri="{BB962C8B-B14F-4D97-AF65-F5344CB8AC3E}">
        <p14:creationId xmlns:p14="http://schemas.microsoft.com/office/powerpoint/2010/main" val="30678014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Wellways Australia provides Carer Gateway services throughout Queensland and the New South Wales regions of South-West Sydney and Nepean Blue Mountains. </a:t>
            </a:r>
          </a:p>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34</a:t>
            </a:fld>
            <a:endParaRPr lang="en-AU" dirty="0"/>
          </a:p>
        </p:txBody>
      </p:sp>
    </p:spTree>
    <p:extLst>
      <p:ext uri="{BB962C8B-B14F-4D97-AF65-F5344CB8AC3E}">
        <p14:creationId xmlns:p14="http://schemas.microsoft.com/office/powerpoint/2010/main" val="17893244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Carer Gateway has partnered with a number of local services in the community who also offer supports through the Carer Gateway program:</a:t>
            </a:r>
          </a:p>
          <a:p>
            <a:endParaRPr lang="en-US" dirty="0"/>
          </a:p>
          <a:p>
            <a:r>
              <a:rPr lang="en-US" dirty="0"/>
              <a:t>Including:</a:t>
            </a:r>
          </a:p>
          <a:p>
            <a:pPr marL="171450" indent="-171450">
              <a:buFont typeface="Arial" panose="020B0604020202020204" pitchFamily="34" charset="0"/>
              <a:buChar char="•"/>
            </a:pPr>
            <a:r>
              <a:rPr lang="en-US" dirty="0"/>
              <a:t>Dementia Australia</a:t>
            </a:r>
          </a:p>
          <a:p>
            <a:pPr marL="171450" indent="-171450">
              <a:buFont typeface="Arial" panose="020B0604020202020204" pitchFamily="34" charset="0"/>
              <a:buChar char="•"/>
            </a:pPr>
            <a:r>
              <a:rPr lang="en-US" dirty="0"/>
              <a:t>North-West Remote Health (NWRH)</a:t>
            </a:r>
          </a:p>
          <a:p>
            <a:pPr marL="171450" indent="-171450">
              <a:buFont typeface="Arial" panose="020B0604020202020204" pitchFamily="34" charset="0"/>
              <a:buChar char="•"/>
            </a:pPr>
            <a:r>
              <a:rPr lang="en-US" dirty="0"/>
              <a:t>Kookaburra Kids (Young Carers)</a:t>
            </a:r>
          </a:p>
          <a:p>
            <a:pPr marL="171450" indent="-171450">
              <a:buFont typeface="Arial" panose="020B0604020202020204" pitchFamily="34" charset="0"/>
              <a:buChar char="•"/>
            </a:pPr>
            <a:r>
              <a:rPr lang="en-US" dirty="0"/>
              <a:t>ARAFMI (Mental Health Carers)</a:t>
            </a:r>
          </a:p>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35</a:t>
            </a:fld>
            <a:endParaRPr lang="en-AU" dirty="0"/>
          </a:p>
        </p:txBody>
      </p:sp>
    </p:spTree>
    <p:extLst>
      <p:ext uri="{BB962C8B-B14F-4D97-AF65-F5344CB8AC3E}">
        <p14:creationId xmlns:p14="http://schemas.microsoft.com/office/powerpoint/2010/main" val="3251849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Vocational Pathway Program – will hear more about this from our Vocational Navigation Coordinator, Kate Mulvaney </a:t>
            </a:r>
          </a:p>
          <a:p>
            <a:endParaRPr lang="en-US"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36</a:t>
            </a:fld>
            <a:endParaRPr lang="en-AU" dirty="0"/>
          </a:p>
        </p:txBody>
      </p:sp>
    </p:spTree>
    <p:extLst>
      <p:ext uri="{BB962C8B-B14F-4D97-AF65-F5344CB8AC3E}">
        <p14:creationId xmlns:p14="http://schemas.microsoft.com/office/powerpoint/2010/main" val="1164499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37</a:t>
            </a:fld>
            <a:endParaRPr lang="en-AU" dirty="0"/>
          </a:p>
        </p:txBody>
      </p:sp>
    </p:spTree>
    <p:extLst>
      <p:ext uri="{BB962C8B-B14F-4D97-AF65-F5344CB8AC3E}">
        <p14:creationId xmlns:p14="http://schemas.microsoft.com/office/powerpoint/2010/main" val="18870172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38</a:t>
            </a:fld>
            <a:endParaRPr lang="en-AU" dirty="0"/>
          </a:p>
        </p:txBody>
      </p:sp>
    </p:spTree>
    <p:extLst>
      <p:ext uri="{BB962C8B-B14F-4D97-AF65-F5344CB8AC3E}">
        <p14:creationId xmlns:p14="http://schemas.microsoft.com/office/powerpoint/2010/main" val="12738774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39</a:t>
            </a:fld>
            <a:endParaRPr lang="en-AU" dirty="0"/>
          </a:p>
        </p:txBody>
      </p:sp>
    </p:spTree>
    <p:extLst>
      <p:ext uri="{BB962C8B-B14F-4D97-AF65-F5344CB8AC3E}">
        <p14:creationId xmlns:p14="http://schemas.microsoft.com/office/powerpoint/2010/main" val="42875523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cs typeface="Calibri"/>
              </a:rPr>
              <a:t>Tailored support may include:</a:t>
            </a:r>
          </a:p>
          <a:p>
            <a:endParaRPr lang="en-US" sz="1200" dirty="0">
              <a:cs typeface="Calibri"/>
            </a:endParaRPr>
          </a:p>
          <a:p>
            <a:pPr marL="171450" indent="-171450">
              <a:buFont typeface="Arial" panose="020B0604020202020204" pitchFamily="34" charset="0"/>
              <a:buChar char="•"/>
            </a:pPr>
            <a:r>
              <a:rPr lang="en-US" sz="1200" dirty="0">
                <a:cs typeface="Calibri"/>
              </a:rPr>
              <a:t>Services or equipment to help with your education </a:t>
            </a:r>
            <a:r>
              <a:rPr lang="en-US" sz="1200" dirty="0" err="1">
                <a:cs typeface="Calibri"/>
              </a:rPr>
              <a:t>eg.</a:t>
            </a:r>
            <a:r>
              <a:rPr lang="en-US" sz="1200" dirty="0">
                <a:cs typeface="Calibri"/>
              </a:rPr>
              <a:t> tutoring, supplies or training courses</a:t>
            </a:r>
          </a:p>
          <a:p>
            <a:pPr marL="171450" indent="-171450">
              <a:buFont typeface="Arial" panose="020B0604020202020204" pitchFamily="34" charset="0"/>
              <a:buChar char="•"/>
            </a:pPr>
            <a:r>
              <a:rPr lang="en-US" sz="1200" dirty="0">
                <a:cs typeface="Calibri"/>
              </a:rPr>
              <a:t>Equipment to support your mobility, health and wellbeing</a:t>
            </a:r>
          </a:p>
          <a:p>
            <a:pPr marL="171450" indent="-171450">
              <a:buFont typeface="Arial" panose="020B0604020202020204" pitchFamily="34" charset="0"/>
              <a:buChar char="•"/>
            </a:pPr>
            <a:r>
              <a:rPr lang="en-US" sz="1200" dirty="0">
                <a:cs typeface="Calibri"/>
              </a:rPr>
              <a:t>Planned Respite, where a service provider steps in to take care of your loved one while you take a break</a:t>
            </a:r>
          </a:p>
          <a:p>
            <a:pPr marL="171450" indent="-171450">
              <a:buFont typeface="Arial" panose="020B0604020202020204" pitchFamily="34" charset="0"/>
              <a:buChar char="•"/>
            </a:pPr>
            <a:r>
              <a:rPr lang="en-US" sz="1200" dirty="0">
                <a:cs typeface="Calibri"/>
              </a:rPr>
              <a:t>Domestic assistance such as cooking and cleaning services, grocery shopping assistance and transportation</a:t>
            </a:r>
            <a:endParaRPr lang="en-AU" sz="1200" dirty="0">
              <a:cs typeface="Calibri"/>
            </a:endParaRPr>
          </a:p>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40</a:t>
            </a:fld>
            <a:endParaRPr lang="en-AU" dirty="0"/>
          </a:p>
        </p:txBody>
      </p:sp>
    </p:spTree>
    <p:extLst>
      <p:ext uri="{BB962C8B-B14F-4D97-AF65-F5344CB8AC3E}">
        <p14:creationId xmlns:p14="http://schemas.microsoft.com/office/powerpoint/2010/main" val="1953250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41</a:t>
            </a:fld>
            <a:endParaRPr lang="en-AU" dirty="0"/>
          </a:p>
        </p:txBody>
      </p:sp>
    </p:spTree>
    <p:extLst>
      <p:ext uri="{BB962C8B-B14F-4D97-AF65-F5344CB8AC3E}">
        <p14:creationId xmlns:p14="http://schemas.microsoft.com/office/powerpoint/2010/main" val="754694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688EA-C07F-006D-0556-F316E1179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ABB50-56B9-4732-7CFF-D6979081D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0F31FF-5B7E-3EBB-5D6D-08BCCC2491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908586-F098-1B6C-79A2-01120DDC670E}"/>
              </a:ext>
            </a:extLst>
          </p:cNvPr>
          <p:cNvSpPr>
            <a:spLocks noGrp="1"/>
          </p:cNvSpPr>
          <p:nvPr>
            <p:ph type="sldNum" sz="quarter" idx="5"/>
          </p:nvPr>
        </p:nvSpPr>
        <p:spPr/>
        <p:txBody>
          <a:bodyPr/>
          <a:lstStyle/>
          <a:p>
            <a:fld id="{55877F09-CF23-314E-96CD-87C5496FDE6C}" type="slidenum">
              <a:rPr lang="en-US" smtClean="0"/>
              <a:t>4</a:t>
            </a:fld>
            <a:endParaRPr lang="en-US"/>
          </a:p>
        </p:txBody>
      </p:sp>
    </p:spTree>
    <p:extLst>
      <p:ext uri="{BB962C8B-B14F-4D97-AF65-F5344CB8AC3E}">
        <p14:creationId xmlns:p14="http://schemas.microsoft.com/office/powerpoint/2010/main" val="38373384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Carer Hub – 141-143 Abbott Street Cairns (open 9am – 4:30pm)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Carer Hub is a safe and welcoming space designed for people who give so much of themselves in supporting loved ones. It’s a place where carers can rest, reconnect, recharge and be part of a community that truly understands your journey. Whether you join a fun activity, relax in the sensory room, explore our library, create art, access core services or simply have a </a:t>
            </a:r>
            <a:r>
              <a:rPr lang="en-US" sz="1200" b="0" i="0" u="none" strike="noStrike" kern="1200" baseline="0" dirty="0" err="1">
                <a:solidFill>
                  <a:schemeClr val="tx1"/>
                </a:solidFill>
                <a:latin typeface="+mn-lt"/>
                <a:ea typeface="+mn-ea"/>
                <a:cs typeface="+mn-cs"/>
              </a:rPr>
              <a:t>cuppa</a:t>
            </a:r>
            <a:r>
              <a:rPr lang="en-US" sz="1200" b="0" i="0" u="none" strike="noStrike" kern="1200" baseline="0" dirty="0">
                <a:solidFill>
                  <a:schemeClr val="tx1"/>
                </a:solidFill>
                <a:latin typeface="+mn-lt"/>
                <a:ea typeface="+mn-ea"/>
                <a:cs typeface="+mn-cs"/>
              </a:rPr>
              <a:t> and a yarn. The door is open</a:t>
            </a:r>
            <a:endParaRPr lang="en-AU" dirty="0"/>
          </a:p>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42</a:t>
            </a:fld>
            <a:endParaRPr lang="en-AU" dirty="0"/>
          </a:p>
        </p:txBody>
      </p:sp>
    </p:spTree>
    <p:extLst>
      <p:ext uri="{BB962C8B-B14F-4D97-AF65-F5344CB8AC3E}">
        <p14:creationId xmlns:p14="http://schemas.microsoft.com/office/powerpoint/2010/main" val="13614275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Carers can register for Carer Gateway by calling 1800 422 737. After an initial assessment and planning session one of our Carer Support Workers will talk you through the range of supports available and put a </a:t>
            </a:r>
            <a:r>
              <a:rPr lang="en-US" dirty="0" err="1"/>
              <a:t>personalised</a:t>
            </a:r>
            <a:r>
              <a:rPr lang="en-US" dirty="0"/>
              <a:t> plan in place to match your individual needs. </a:t>
            </a:r>
          </a:p>
        </p:txBody>
      </p:sp>
      <p:sp>
        <p:nvSpPr>
          <p:cNvPr id="4" name="Slide Number Placeholder 3"/>
          <p:cNvSpPr>
            <a:spLocks noGrp="1"/>
          </p:cNvSpPr>
          <p:nvPr>
            <p:ph type="sldNum" sz="quarter" idx="10"/>
          </p:nvPr>
        </p:nvSpPr>
        <p:spPr/>
        <p:txBody>
          <a:bodyPr/>
          <a:lstStyle/>
          <a:p>
            <a:fld id="{939C272D-3024-49CF-8FA4-130F60A85E3E}" type="slidenum">
              <a:rPr lang="en-AU" smtClean="0"/>
              <a:pPr/>
              <a:t>43</a:t>
            </a:fld>
            <a:endParaRPr lang="en-AU" dirty="0"/>
          </a:p>
        </p:txBody>
      </p:sp>
    </p:spTree>
    <p:extLst>
      <p:ext uri="{BB962C8B-B14F-4D97-AF65-F5344CB8AC3E}">
        <p14:creationId xmlns:p14="http://schemas.microsoft.com/office/powerpoint/2010/main" val="23250732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44</a:t>
            </a:fld>
            <a:endParaRPr lang="en-AU" dirty="0"/>
          </a:p>
        </p:txBody>
      </p:sp>
    </p:spTree>
    <p:extLst>
      <p:ext uri="{BB962C8B-B14F-4D97-AF65-F5344CB8AC3E}">
        <p14:creationId xmlns:p14="http://schemas.microsoft.com/office/powerpoint/2010/main" val="13696047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9C272D-3024-49CF-8FA4-130F60A85E3E}" type="slidenum">
              <a:rPr lang="en-AU" smtClean="0"/>
              <a:pPr/>
              <a:t>45</a:t>
            </a:fld>
            <a:endParaRPr lang="en-AU" dirty="0"/>
          </a:p>
        </p:txBody>
      </p:sp>
    </p:spTree>
    <p:extLst>
      <p:ext uri="{BB962C8B-B14F-4D97-AF65-F5344CB8AC3E}">
        <p14:creationId xmlns:p14="http://schemas.microsoft.com/office/powerpoint/2010/main" val="23062423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8F647-C2D4-3D2F-4AFA-C89D3AEAEA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C6F942-899C-205D-254F-1A697E6C2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C84A94-59CF-2CAF-2598-FC0D4C36B4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9624FE-F37B-611A-F982-DFDB5D3F3326}"/>
              </a:ext>
            </a:extLst>
          </p:cNvPr>
          <p:cNvSpPr>
            <a:spLocks noGrp="1"/>
          </p:cNvSpPr>
          <p:nvPr>
            <p:ph type="sldNum" sz="quarter" idx="5"/>
          </p:nvPr>
        </p:nvSpPr>
        <p:spPr/>
        <p:txBody>
          <a:bodyPr/>
          <a:lstStyle/>
          <a:p>
            <a:fld id="{55877F09-CF23-314E-96CD-87C5496FDE6C}" type="slidenum">
              <a:rPr lang="en-US" smtClean="0"/>
              <a:t>46</a:t>
            </a:fld>
            <a:endParaRPr lang="en-US"/>
          </a:p>
        </p:txBody>
      </p:sp>
    </p:spTree>
    <p:extLst>
      <p:ext uri="{BB962C8B-B14F-4D97-AF65-F5344CB8AC3E}">
        <p14:creationId xmlns:p14="http://schemas.microsoft.com/office/powerpoint/2010/main" val="39041964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B1D67-9D10-A463-7962-E48F77A4D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68C196-3071-2898-BE9E-1F6CFCC15E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1111DD-546C-EC2A-2C79-8823CA075A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B5345F-66FA-44AA-01E9-D59E547BF0B1}"/>
              </a:ext>
            </a:extLst>
          </p:cNvPr>
          <p:cNvSpPr>
            <a:spLocks noGrp="1"/>
          </p:cNvSpPr>
          <p:nvPr>
            <p:ph type="sldNum" sz="quarter" idx="5"/>
          </p:nvPr>
        </p:nvSpPr>
        <p:spPr/>
        <p:txBody>
          <a:bodyPr/>
          <a:lstStyle/>
          <a:p>
            <a:fld id="{55877F09-CF23-314E-96CD-87C5496FDE6C}" type="slidenum">
              <a:rPr lang="en-US" smtClean="0"/>
              <a:t>47</a:t>
            </a:fld>
            <a:endParaRPr lang="en-US"/>
          </a:p>
        </p:txBody>
      </p:sp>
    </p:spTree>
    <p:extLst>
      <p:ext uri="{BB962C8B-B14F-4D97-AF65-F5344CB8AC3E}">
        <p14:creationId xmlns:p14="http://schemas.microsoft.com/office/powerpoint/2010/main" val="30390068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3B5DD-657B-BE29-8037-46015C986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92716-9E88-290C-CA46-5E03547C11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4C3375-7174-9A9A-1E5A-135DD40EDB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C44FCE-CD1B-E807-3EAE-BAD432CE2D4C}"/>
              </a:ext>
            </a:extLst>
          </p:cNvPr>
          <p:cNvSpPr>
            <a:spLocks noGrp="1"/>
          </p:cNvSpPr>
          <p:nvPr>
            <p:ph type="sldNum" sz="quarter" idx="5"/>
          </p:nvPr>
        </p:nvSpPr>
        <p:spPr/>
        <p:txBody>
          <a:bodyPr/>
          <a:lstStyle/>
          <a:p>
            <a:fld id="{55877F09-CF23-314E-96CD-87C5496FDE6C}" type="slidenum">
              <a:rPr lang="en-US" smtClean="0"/>
              <a:t>48</a:t>
            </a:fld>
            <a:endParaRPr lang="en-US"/>
          </a:p>
        </p:txBody>
      </p:sp>
    </p:spTree>
    <p:extLst>
      <p:ext uri="{BB962C8B-B14F-4D97-AF65-F5344CB8AC3E}">
        <p14:creationId xmlns:p14="http://schemas.microsoft.com/office/powerpoint/2010/main" val="8100374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69FFE-C03D-94F4-AD7A-C9430C710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47452-009C-F9B5-D7CE-1A02032AB3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96A93B-AB5B-43F6-A38E-69FD6F6332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2B1D0A-AC46-CAAB-B0EF-5C08DDD51C60}"/>
              </a:ext>
            </a:extLst>
          </p:cNvPr>
          <p:cNvSpPr>
            <a:spLocks noGrp="1"/>
          </p:cNvSpPr>
          <p:nvPr>
            <p:ph type="sldNum" sz="quarter" idx="5"/>
          </p:nvPr>
        </p:nvSpPr>
        <p:spPr/>
        <p:txBody>
          <a:bodyPr/>
          <a:lstStyle/>
          <a:p>
            <a:fld id="{55877F09-CF23-314E-96CD-87C5496FDE6C}" type="slidenum">
              <a:rPr lang="en-US" smtClean="0"/>
              <a:t>49</a:t>
            </a:fld>
            <a:endParaRPr lang="en-US"/>
          </a:p>
        </p:txBody>
      </p:sp>
    </p:spTree>
    <p:extLst>
      <p:ext uri="{BB962C8B-B14F-4D97-AF65-F5344CB8AC3E}">
        <p14:creationId xmlns:p14="http://schemas.microsoft.com/office/powerpoint/2010/main" val="25239875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CE6E1-D919-4A07-7753-18BA2E140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1FFB20-4BBC-60EA-8783-BB061ACF4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F64045-4E56-4EB0-9F0E-002DF2DD69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FFC65E-7F13-A8FF-D5CE-7E346E1E326F}"/>
              </a:ext>
            </a:extLst>
          </p:cNvPr>
          <p:cNvSpPr>
            <a:spLocks noGrp="1"/>
          </p:cNvSpPr>
          <p:nvPr>
            <p:ph type="sldNum" sz="quarter" idx="5"/>
          </p:nvPr>
        </p:nvSpPr>
        <p:spPr/>
        <p:txBody>
          <a:bodyPr/>
          <a:lstStyle/>
          <a:p>
            <a:fld id="{55877F09-CF23-314E-96CD-87C5496FDE6C}" type="slidenum">
              <a:rPr lang="en-US" smtClean="0"/>
              <a:t>50</a:t>
            </a:fld>
            <a:endParaRPr lang="en-US"/>
          </a:p>
        </p:txBody>
      </p:sp>
    </p:spTree>
    <p:extLst>
      <p:ext uri="{BB962C8B-B14F-4D97-AF65-F5344CB8AC3E}">
        <p14:creationId xmlns:p14="http://schemas.microsoft.com/office/powerpoint/2010/main" val="37877476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C8937-58FC-F0E1-6BAB-D58DD24A4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2CB78-83FD-4ECA-AC4E-66F4A7B042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D6B92-8183-836C-D26A-83DF3270D2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2A30EF-B734-3FE1-4E96-74420DF5FE67}"/>
              </a:ext>
            </a:extLst>
          </p:cNvPr>
          <p:cNvSpPr>
            <a:spLocks noGrp="1"/>
          </p:cNvSpPr>
          <p:nvPr>
            <p:ph type="sldNum" sz="quarter" idx="5"/>
          </p:nvPr>
        </p:nvSpPr>
        <p:spPr/>
        <p:txBody>
          <a:bodyPr/>
          <a:lstStyle/>
          <a:p>
            <a:fld id="{55877F09-CF23-314E-96CD-87C5496FDE6C}" type="slidenum">
              <a:rPr lang="en-US" smtClean="0"/>
              <a:t>51</a:t>
            </a:fld>
            <a:endParaRPr lang="en-US"/>
          </a:p>
        </p:txBody>
      </p:sp>
    </p:spTree>
    <p:extLst>
      <p:ext uri="{BB962C8B-B14F-4D97-AF65-F5344CB8AC3E}">
        <p14:creationId xmlns:p14="http://schemas.microsoft.com/office/powerpoint/2010/main" val="3507218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E2F20-77D8-6907-6FCE-3E09AFBE97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28570-AEEC-504A-7BE3-BB014DF86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75C77-00A7-F863-BFB3-FB06537FA5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5C4E89-AD65-4558-7A27-D8CE06C5ACBA}"/>
              </a:ext>
            </a:extLst>
          </p:cNvPr>
          <p:cNvSpPr>
            <a:spLocks noGrp="1"/>
          </p:cNvSpPr>
          <p:nvPr>
            <p:ph type="sldNum" sz="quarter" idx="5"/>
          </p:nvPr>
        </p:nvSpPr>
        <p:spPr/>
        <p:txBody>
          <a:bodyPr/>
          <a:lstStyle/>
          <a:p>
            <a:fld id="{55877F09-CF23-314E-96CD-87C5496FDE6C}" type="slidenum">
              <a:rPr lang="en-US" smtClean="0"/>
              <a:t>5</a:t>
            </a:fld>
            <a:endParaRPr lang="en-US"/>
          </a:p>
        </p:txBody>
      </p:sp>
    </p:spTree>
    <p:extLst>
      <p:ext uri="{BB962C8B-B14F-4D97-AF65-F5344CB8AC3E}">
        <p14:creationId xmlns:p14="http://schemas.microsoft.com/office/powerpoint/2010/main" val="13598860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EC358-A9A2-1D85-0E52-FB65948D9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6C22A3-7D80-3196-8B01-8B20E6D5C4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ACB20-DD24-8C07-D807-C6C982D8AD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3F927C-6947-EEC7-79E6-8A6ADCBAAD20}"/>
              </a:ext>
            </a:extLst>
          </p:cNvPr>
          <p:cNvSpPr>
            <a:spLocks noGrp="1"/>
          </p:cNvSpPr>
          <p:nvPr>
            <p:ph type="sldNum" sz="quarter" idx="5"/>
          </p:nvPr>
        </p:nvSpPr>
        <p:spPr/>
        <p:txBody>
          <a:bodyPr/>
          <a:lstStyle/>
          <a:p>
            <a:fld id="{55877F09-CF23-314E-96CD-87C5496FDE6C}" type="slidenum">
              <a:rPr lang="en-US" smtClean="0"/>
              <a:t>52</a:t>
            </a:fld>
            <a:endParaRPr lang="en-US"/>
          </a:p>
        </p:txBody>
      </p:sp>
    </p:spTree>
    <p:extLst>
      <p:ext uri="{BB962C8B-B14F-4D97-AF65-F5344CB8AC3E}">
        <p14:creationId xmlns:p14="http://schemas.microsoft.com/office/powerpoint/2010/main" val="21550662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23DA3-B735-579E-F21E-A306BC859F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23D94-766E-2BBB-2972-2DD180842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8C176F-D27A-39C0-46D8-ABD895C2E7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FE6365-7FF9-92B6-1C4F-A24A06AF4167}"/>
              </a:ext>
            </a:extLst>
          </p:cNvPr>
          <p:cNvSpPr>
            <a:spLocks noGrp="1"/>
          </p:cNvSpPr>
          <p:nvPr>
            <p:ph type="sldNum" sz="quarter" idx="5"/>
          </p:nvPr>
        </p:nvSpPr>
        <p:spPr/>
        <p:txBody>
          <a:bodyPr/>
          <a:lstStyle/>
          <a:p>
            <a:fld id="{55877F09-CF23-314E-96CD-87C5496FDE6C}" type="slidenum">
              <a:rPr lang="en-US" smtClean="0"/>
              <a:t>53</a:t>
            </a:fld>
            <a:endParaRPr lang="en-US"/>
          </a:p>
        </p:txBody>
      </p:sp>
    </p:spTree>
    <p:extLst>
      <p:ext uri="{BB962C8B-B14F-4D97-AF65-F5344CB8AC3E}">
        <p14:creationId xmlns:p14="http://schemas.microsoft.com/office/powerpoint/2010/main" val="16202952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97A86-499C-D25C-F7AF-AA05A056F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A76DE-3EE1-BA47-DFD3-08EB4CC5F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D45CD-F147-6B09-6BCA-29D0D202A7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03A660-1877-7ED4-4772-626E9314546F}"/>
              </a:ext>
            </a:extLst>
          </p:cNvPr>
          <p:cNvSpPr>
            <a:spLocks noGrp="1"/>
          </p:cNvSpPr>
          <p:nvPr>
            <p:ph type="sldNum" sz="quarter" idx="5"/>
          </p:nvPr>
        </p:nvSpPr>
        <p:spPr/>
        <p:txBody>
          <a:bodyPr/>
          <a:lstStyle/>
          <a:p>
            <a:fld id="{55877F09-CF23-314E-96CD-87C5496FDE6C}" type="slidenum">
              <a:rPr lang="en-US" smtClean="0"/>
              <a:t>54</a:t>
            </a:fld>
            <a:endParaRPr lang="en-US"/>
          </a:p>
        </p:txBody>
      </p:sp>
    </p:spTree>
    <p:extLst>
      <p:ext uri="{BB962C8B-B14F-4D97-AF65-F5344CB8AC3E}">
        <p14:creationId xmlns:p14="http://schemas.microsoft.com/office/powerpoint/2010/main" val="24034955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CBCC1-B12E-3C41-1924-BEE63CD0B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76801-5880-4F92-55F5-F7EBB31FF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6123A0-FB93-6343-42F7-E5FA3E0B48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DB4389-7C88-C522-EB98-6EA3E66B6038}"/>
              </a:ext>
            </a:extLst>
          </p:cNvPr>
          <p:cNvSpPr>
            <a:spLocks noGrp="1"/>
          </p:cNvSpPr>
          <p:nvPr>
            <p:ph type="sldNum" sz="quarter" idx="5"/>
          </p:nvPr>
        </p:nvSpPr>
        <p:spPr/>
        <p:txBody>
          <a:bodyPr/>
          <a:lstStyle/>
          <a:p>
            <a:fld id="{55877F09-CF23-314E-96CD-87C5496FDE6C}" type="slidenum">
              <a:rPr lang="en-US" smtClean="0"/>
              <a:t>55</a:t>
            </a:fld>
            <a:endParaRPr lang="en-US"/>
          </a:p>
        </p:txBody>
      </p:sp>
    </p:spTree>
    <p:extLst>
      <p:ext uri="{BB962C8B-B14F-4D97-AF65-F5344CB8AC3E}">
        <p14:creationId xmlns:p14="http://schemas.microsoft.com/office/powerpoint/2010/main" val="9373168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88486-77A3-5F74-DD5E-E5A60016DF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CD83F-CF6E-E29A-4F43-DB6406613D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AA618F-65D9-EA9C-FCE5-95E49201D4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615581-C559-5FF6-5599-6DC7800D1823}"/>
              </a:ext>
            </a:extLst>
          </p:cNvPr>
          <p:cNvSpPr>
            <a:spLocks noGrp="1"/>
          </p:cNvSpPr>
          <p:nvPr>
            <p:ph type="sldNum" sz="quarter" idx="5"/>
          </p:nvPr>
        </p:nvSpPr>
        <p:spPr/>
        <p:txBody>
          <a:bodyPr/>
          <a:lstStyle/>
          <a:p>
            <a:fld id="{55877F09-CF23-314E-96CD-87C5496FDE6C}" type="slidenum">
              <a:rPr lang="en-US" smtClean="0"/>
              <a:t>56</a:t>
            </a:fld>
            <a:endParaRPr lang="en-US"/>
          </a:p>
        </p:txBody>
      </p:sp>
    </p:spTree>
    <p:extLst>
      <p:ext uri="{BB962C8B-B14F-4D97-AF65-F5344CB8AC3E}">
        <p14:creationId xmlns:p14="http://schemas.microsoft.com/office/powerpoint/2010/main" val="36834885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191A5-B31E-35CA-0323-11E8289BF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D638F0-1671-1F03-DA94-1DA9D02D62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73170-D6BC-D1B6-68B9-B28A9CFB80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9B204A-A6C9-1E79-641F-14538E342314}"/>
              </a:ext>
            </a:extLst>
          </p:cNvPr>
          <p:cNvSpPr>
            <a:spLocks noGrp="1"/>
          </p:cNvSpPr>
          <p:nvPr>
            <p:ph type="sldNum" sz="quarter" idx="5"/>
          </p:nvPr>
        </p:nvSpPr>
        <p:spPr/>
        <p:txBody>
          <a:bodyPr/>
          <a:lstStyle/>
          <a:p>
            <a:fld id="{55877F09-CF23-314E-96CD-87C5496FDE6C}" type="slidenum">
              <a:rPr lang="en-US" smtClean="0"/>
              <a:t>57</a:t>
            </a:fld>
            <a:endParaRPr lang="en-US"/>
          </a:p>
        </p:txBody>
      </p:sp>
    </p:spTree>
    <p:extLst>
      <p:ext uri="{BB962C8B-B14F-4D97-AF65-F5344CB8AC3E}">
        <p14:creationId xmlns:p14="http://schemas.microsoft.com/office/powerpoint/2010/main" val="22402651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84729-EE4A-C019-71EA-0A593505C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4DAA9-38F7-0A19-5E72-281FC9C365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7D143-83BB-0D33-66E3-7799BCA174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468D2-0710-BAAE-7487-385BD049896A}"/>
              </a:ext>
            </a:extLst>
          </p:cNvPr>
          <p:cNvSpPr>
            <a:spLocks noGrp="1"/>
          </p:cNvSpPr>
          <p:nvPr>
            <p:ph type="sldNum" sz="quarter" idx="5"/>
          </p:nvPr>
        </p:nvSpPr>
        <p:spPr/>
        <p:txBody>
          <a:bodyPr/>
          <a:lstStyle/>
          <a:p>
            <a:fld id="{55877F09-CF23-314E-96CD-87C5496FDE6C}" type="slidenum">
              <a:rPr lang="en-US" smtClean="0"/>
              <a:t>58</a:t>
            </a:fld>
            <a:endParaRPr lang="en-US"/>
          </a:p>
        </p:txBody>
      </p:sp>
    </p:spTree>
    <p:extLst>
      <p:ext uri="{BB962C8B-B14F-4D97-AF65-F5344CB8AC3E}">
        <p14:creationId xmlns:p14="http://schemas.microsoft.com/office/powerpoint/2010/main" val="2172455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E4037-F843-E249-A9F0-2B85F37E48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B6AF8-41B5-EAE3-FE4A-B577811072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599B9-3A5C-C8E4-E617-0C9411FA79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612454-AB8E-BEC5-A272-F6572833AB06}"/>
              </a:ext>
            </a:extLst>
          </p:cNvPr>
          <p:cNvSpPr>
            <a:spLocks noGrp="1"/>
          </p:cNvSpPr>
          <p:nvPr>
            <p:ph type="sldNum" sz="quarter" idx="5"/>
          </p:nvPr>
        </p:nvSpPr>
        <p:spPr/>
        <p:txBody>
          <a:bodyPr/>
          <a:lstStyle/>
          <a:p>
            <a:fld id="{55877F09-CF23-314E-96CD-87C5496FDE6C}" type="slidenum">
              <a:rPr lang="en-US" smtClean="0"/>
              <a:t>6</a:t>
            </a:fld>
            <a:endParaRPr lang="en-US"/>
          </a:p>
        </p:txBody>
      </p:sp>
    </p:spTree>
    <p:extLst>
      <p:ext uri="{BB962C8B-B14F-4D97-AF65-F5344CB8AC3E}">
        <p14:creationId xmlns:p14="http://schemas.microsoft.com/office/powerpoint/2010/main" val="2384593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537D7-2B42-0DDD-03EA-58EB32956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00B51-2423-BCCA-E077-FD0C5C421A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C6A71-7898-E6E4-DD1C-79DB7129CA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9C62D3-9EB4-B819-0A7C-FF5264FF8892}"/>
              </a:ext>
            </a:extLst>
          </p:cNvPr>
          <p:cNvSpPr>
            <a:spLocks noGrp="1"/>
          </p:cNvSpPr>
          <p:nvPr>
            <p:ph type="sldNum" sz="quarter" idx="5"/>
          </p:nvPr>
        </p:nvSpPr>
        <p:spPr/>
        <p:txBody>
          <a:bodyPr/>
          <a:lstStyle/>
          <a:p>
            <a:fld id="{55877F09-CF23-314E-96CD-87C5496FDE6C}" type="slidenum">
              <a:rPr lang="en-US" smtClean="0"/>
              <a:t>7</a:t>
            </a:fld>
            <a:endParaRPr lang="en-US"/>
          </a:p>
        </p:txBody>
      </p:sp>
    </p:spTree>
    <p:extLst>
      <p:ext uri="{BB962C8B-B14F-4D97-AF65-F5344CB8AC3E}">
        <p14:creationId xmlns:p14="http://schemas.microsoft.com/office/powerpoint/2010/main" val="2294872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25DB2-B341-4461-78E3-D613AF6E75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E5313A-EABB-6FE4-6C30-B7483298F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AD07C-384E-A9D2-2851-E2A283E4B4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C9439A-ECA5-A54B-40FE-8BA3695E1344}"/>
              </a:ext>
            </a:extLst>
          </p:cNvPr>
          <p:cNvSpPr>
            <a:spLocks noGrp="1"/>
          </p:cNvSpPr>
          <p:nvPr>
            <p:ph type="sldNum" sz="quarter" idx="5"/>
          </p:nvPr>
        </p:nvSpPr>
        <p:spPr/>
        <p:txBody>
          <a:bodyPr/>
          <a:lstStyle/>
          <a:p>
            <a:fld id="{55877F09-CF23-314E-96CD-87C5496FDE6C}" type="slidenum">
              <a:rPr lang="en-US" smtClean="0"/>
              <a:t>8</a:t>
            </a:fld>
            <a:endParaRPr lang="en-US"/>
          </a:p>
        </p:txBody>
      </p:sp>
    </p:spTree>
    <p:extLst>
      <p:ext uri="{BB962C8B-B14F-4D97-AF65-F5344CB8AC3E}">
        <p14:creationId xmlns:p14="http://schemas.microsoft.com/office/powerpoint/2010/main" val="3303738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7F9CE-ADDF-E90E-B946-D9C1227B8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4D052-2FB7-17C4-C662-5092EF796F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A4FCEC-7C2B-DF71-B2C8-C3F3C1E43B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B92433-3F9E-4749-4D34-65FE182C450A}"/>
              </a:ext>
            </a:extLst>
          </p:cNvPr>
          <p:cNvSpPr>
            <a:spLocks noGrp="1"/>
          </p:cNvSpPr>
          <p:nvPr>
            <p:ph type="sldNum" sz="quarter" idx="5"/>
          </p:nvPr>
        </p:nvSpPr>
        <p:spPr/>
        <p:txBody>
          <a:bodyPr/>
          <a:lstStyle/>
          <a:p>
            <a:fld id="{55877F09-CF23-314E-96CD-87C5496FDE6C}" type="slidenum">
              <a:rPr lang="en-US" smtClean="0"/>
              <a:t>9</a:t>
            </a:fld>
            <a:endParaRPr lang="en-US"/>
          </a:p>
        </p:txBody>
      </p:sp>
    </p:spTree>
    <p:extLst>
      <p:ext uri="{BB962C8B-B14F-4D97-AF65-F5344CB8AC3E}">
        <p14:creationId xmlns:p14="http://schemas.microsoft.com/office/powerpoint/2010/main" val="1664362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54B76-C271-BAB5-AE9A-CF45B259607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5138C07-8B2A-55D0-D5A2-C1015C0610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673115A-4D97-C79F-29EB-D4A81060CB63}"/>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5" name="Footer Placeholder 4">
            <a:extLst>
              <a:ext uri="{FF2B5EF4-FFF2-40B4-BE49-F238E27FC236}">
                <a16:creationId xmlns:a16="http://schemas.microsoft.com/office/drawing/2014/main" id="{8FEB6D5B-5C41-D264-8431-B099552F12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C3797A-8EED-F67D-C347-067F1820D755}"/>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2140433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EAE85-505D-FE97-F642-4969BA3B67C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95AE660-1F8E-55B2-F526-5A772FB2E8F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9F35599-E42C-FC9A-D9A1-EB124A46204C}"/>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5" name="Footer Placeholder 4">
            <a:extLst>
              <a:ext uri="{FF2B5EF4-FFF2-40B4-BE49-F238E27FC236}">
                <a16:creationId xmlns:a16="http://schemas.microsoft.com/office/drawing/2014/main" id="{0B147E6A-53F8-7413-1423-C084898255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FAEA73-D6A5-0A91-AA57-582A79F2D74E}"/>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209807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5FCFF4-74D6-57FC-6305-41ECF65E22E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1D3878F-CC7D-39E2-419D-9CF8E76E447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8631DC7-80EE-1E3D-01CA-6194D1C2346A}"/>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5" name="Footer Placeholder 4">
            <a:extLst>
              <a:ext uri="{FF2B5EF4-FFF2-40B4-BE49-F238E27FC236}">
                <a16:creationId xmlns:a16="http://schemas.microsoft.com/office/drawing/2014/main" id="{BCAC1706-FB98-782A-4BC3-AE198B0AE2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BF836F-73DE-6A4A-5C01-FAE471CFBB2D}"/>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4234852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44CAE813-1ED3-CD5E-F439-FB5F06D815CA}"/>
              </a:ext>
            </a:extLst>
          </p:cNvPr>
          <p:cNvSpPr>
            <a:spLocks noGrp="1"/>
          </p:cNvSpPr>
          <p:nvPr>
            <p:ph type="body" sz="quarter" idx="10" hasCustomPrompt="1"/>
          </p:nvPr>
        </p:nvSpPr>
        <p:spPr>
          <a:xfrm>
            <a:off x="1037295" y="1457969"/>
            <a:ext cx="9731375" cy="969963"/>
          </a:xfrm>
        </p:spPr>
        <p:txBody>
          <a:bodyPr>
            <a:normAutofit/>
          </a:bodyPr>
          <a:lstStyle>
            <a:lvl1pPr marL="0" indent="0">
              <a:buNone/>
              <a:defRPr sz="5400" b="1">
                <a:solidFill>
                  <a:srgbClr val="58585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Title text</a:t>
            </a:r>
          </a:p>
        </p:txBody>
      </p:sp>
      <p:pic>
        <p:nvPicPr>
          <p:cNvPr id="9" name="Picture 8" descr="Icon&#10;&#10;Description automatically generated">
            <a:extLst>
              <a:ext uri="{FF2B5EF4-FFF2-40B4-BE49-F238E27FC236}">
                <a16:creationId xmlns:a16="http://schemas.microsoft.com/office/drawing/2014/main" id="{40E7BBFC-B381-9A3C-7474-5FD6AA28CBA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307" t="-1151" r="-407" b="1385"/>
          <a:stretch/>
        </p:blipFill>
        <p:spPr>
          <a:xfrm rot="17220000">
            <a:off x="9091903" y="-4594732"/>
            <a:ext cx="9877900" cy="6363649"/>
          </a:xfrm>
          <a:prstGeom prst="rect">
            <a:avLst/>
          </a:prstGeom>
        </p:spPr>
      </p:pic>
      <p:pic>
        <p:nvPicPr>
          <p:cNvPr id="10" name="Picture 8" descr="Logo&#10;&#10;Description automatically generated">
            <a:extLst>
              <a:ext uri="{FF2B5EF4-FFF2-40B4-BE49-F238E27FC236}">
                <a16:creationId xmlns:a16="http://schemas.microsoft.com/office/drawing/2014/main" id="{438CBF8E-03C9-1237-A67B-0412233F76FC}"/>
              </a:ext>
            </a:extLst>
          </p:cNvPr>
          <p:cNvPicPr>
            <a:picLocks noChangeAspect="1"/>
          </p:cNvPicPr>
          <p:nvPr userDrawn="1"/>
        </p:nvPicPr>
        <p:blipFill>
          <a:blip r:embed="rId3"/>
          <a:stretch>
            <a:fillRect/>
          </a:stretch>
        </p:blipFill>
        <p:spPr>
          <a:xfrm>
            <a:off x="7029450" y="5177875"/>
            <a:ext cx="4762500" cy="988526"/>
          </a:xfrm>
          <a:prstGeom prst="rect">
            <a:avLst/>
          </a:prstGeom>
        </p:spPr>
      </p:pic>
      <p:sp>
        <p:nvSpPr>
          <p:cNvPr id="15" name="Text Placeholder 13">
            <a:extLst>
              <a:ext uri="{FF2B5EF4-FFF2-40B4-BE49-F238E27FC236}">
                <a16:creationId xmlns:a16="http://schemas.microsoft.com/office/drawing/2014/main" id="{BC31F900-64C1-4017-64B8-1BD5CA4D9DB3}"/>
              </a:ext>
            </a:extLst>
          </p:cNvPr>
          <p:cNvSpPr>
            <a:spLocks noGrp="1"/>
          </p:cNvSpPr>
          <p:nvPr>
            <p:ph type="body" sz="quarter" idx="11" hasCustomPrompt="1"/>
          </p:nvPr>
        </p:nvSpPr>
        <p:spPr>
          <a:xfrm>
            <a:off x="1037295" y="2816909"/>
            <a:ext cx="9731375" cy="450562"/>
          </a:xfrm>
        </p:spPr>
        <p:txBody>
          <a:bodyPr>
            <a:normAutofit/>
          </a:bodyPr>
          <a:lstStyle>
            <a:lvl1pPr marL="0" indent="0">
              <a:buNone/>
              <a:defRPr sz="2400" b="1">
                <a:solidFill>
                  <a:srgbClr val="58585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Date</a:t>
            </a:r>
          </a:p>
        </p:txBody>
      </p:sp>
      <p:sp>
        <p:nvSpPr>
          <p:cNvPr id="16" name="Text Placeholder 13">
            <a:extLst>
              <a:ext uri="{FF2B5EF4-FFF2-40B4-BE49-F238E27FC236}">
                <a16:creationId xmlns:a16="http://schemas.microsoft.com/office/drawing/2014/main" id="{660E14D1-26EB-0D4D-BA60-579D5DE038D9}"/>
              </a:ext>
            </a:extLst>
          </p:cNvPr>
          <p:cNvSpPr>
            <a:spLocks noGrp="1"/>
          </p:cNvSpPr>
          <p:nvPr>
            <p:ph type="body" sz="quarter" idx="12" hasCustomPrompt="1"/>
          </p:nvPr>
        </p:nvSpPr>
        <p:spPr>
          <a:xfrm>
            <a:off x="1037295" y="3370800"/>
            <a:ext cx="9731375" cy="450562"/>
          </a:xfrm>
        </p:spPr>
        <p:txBody>
          <a:bodyPr>
            <a:normAutofit/>
          </a:bodyPr>
          <a:lstStyle>
            <a:lvl1pPr marL="0" indent="0">
              <a:buNone/>
              <a:defRPr sz="2400" b="0">
                <a:solidFill>
                  <a:srgbClr val="58585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Presenter</a:t>
            </a:r>
          </a:p>
        </p:txBody>
      </p:sp>
      <p:pic>
        <p:nvPicPr>
          <p:cNvPr id="11" name="Picture 10" descr="Icon&#10;&#10;Description automatically generated">
            <a:extLst>
              <a:ext uri="{FF2B5EF4-FFF2-40B4-BE49-F238E27FC236}">
                <a16:creationId xmlns:a16="http://schemas.microsoft.com/office/drawing/2014/main" id="{345FDBCA-7B2E-C238-B571-06834AC187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307" t="-1151" r="-407" b="1385"/>
          <a:stretch/>
        </p:blipFill>
        <p:spPr>
          <a:xfrm rot="-1200000">
            <a:off x="-6138202" y="4818443"/>
            <a:ext cx="9877900" cy="6363649"/>
          </a:xfrm>
          <a:prstGeom prst="rect">
            <a:avLst/>
          </a:prstGeom>
        </p:spPr>
      </p:pic>
    </p:spTree>
    <p:extLst>
      <p:ext uri="{BB962C8B-B14F-4D97-AF65-F5344CB8AC3E}">
        <p14:creationId xmlns:p14="http://schemas.microsoft.com/office/powerpoint/2010/main" val="241701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cknowledgement of Countr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3AF587-A1AC-6D36-090F-84F55EC15474}"/>
              </a:ext>
            </a:extLst>
          </p:cNvPr>
          <p:cNvPicPr>
            <a:picLocks noGrp="1" noRot="1" noChangeAspect="1" noMove="1" noResize="1" noEditPoints="1" noAdjustHandles="1" noChangeArrowheads="1" noChangeShapeType="1" noCrop="1"/>
          </p:cNvPicPr>
          <p:nvPr userDrawn="1"/>
        </p:nvPicPr>
        <p:blipFill rotWithShape="1">
          <a:blip r:embed="rId2">
            <a:alphaModFix/>
          </a:blip>
          <a:srcRect r="27436" b="37719"/>
          <a:stretch/>
        </p:blipFill>
        <p:spPr>
          <a:xfrm>
            <a:off x="7916770" y="3084945"/>
            <a:ext cx="4275230" cy="3773055"/>
          </a:xfrm>
          <a:prstGeom prst="rect">
            <a:avLst/>
          </a:prstGeom>
        </p:spPr>
      </p:pic>
      <p:sp>
        <p:nvSpPr>
          <p:cNvPr id="10" name="TextBox 9">
            <a:extLst>
              <a:ext uri="{FF2B5EF4-FFF2-40B4-BE49-F238E27FC236}">
                <a16:creationId xmlns:a16="http://schemas.microsoft.com/office/drawing/2014/main" id="{FB7456DC-8E7C-5177-A42D-8FEE80705073}"/>
              </a:ext>
            </a:extLst>
          </p:cNvPr>
          <p:cNvSpPr txBox="1">
            <a:spLocks noGrp="1" noRot="1" noMove="1" noResize="1" noEditPoints="1" noAdjustHandles="1" noChangeArrowheads="1" noChangeShapeType="1"/>
          </p:cNvSpPr>
          <p:nvPr userDrawn="1"/>
        </p:nvSpPr>
        <p:spPr>
          <a:xfrm>
            <a:off x="828963" y="1799260"/>
            <a:ext cx="7326746" cy="4105804"/>
          </a:xfrm>
          <a:prstGeom prst="rect">
            <a:avLst/>
          </a:prstGeom>
          <a:noFill/>
        </p:spPr>
        <p:txBody>
          <a:bodyPr wrap="square">
            <a:spAutoFit/>
          </a:bodyPr>
          <a:lstStyle/>
          <a:p>
            <a:pPr marL="0" indent="0">
              <a:lnSpc>
                <a:spcPct val="110000"/>
              </a:lnSpc>
              <a:spcBef>
                <a:spcPts val="0"/>
              </a:spcBef>
              <a:spcAft>
                <a:spcPts val="1200"/>
              </a:spcAft>
              <a:buNone/>
            </a:pPr>
            <a:r>
              <a:rPr lang="en-US" sz="2000" dirty="0">
                <a:solidFill>
                  <a:srgbClr val="58585B"/>
                </a:solidFill>
                <a:latin typeface="Open Sans"/>
                <a:ea typeface="Open Sans"/>
                <a:cs typeface="Open Sans"/>
              </a:rPr>
              <a:t>Wellways acknowledges Aboriginal and Torres Strait Islander peoples as the Traditional Custodians of the land on which we work. </a:t>
            </a:r>
            <a:endParaRPr lang="en-US" sz="2000" dirty="0">
              <a:solidFill>
                <a:srgbClr val="58585B"/>
              </a:solidFill>
              <a:cs typeface="Calibri"/>
            </a:endParaRPr>
          </a:p>
          <a:p>
            <a:pPr marL="0" indent="0">
              <a:lnSpc>
                <a:spcPct val="110000"/>
              </a:lnSpc>
              <a:spcBef>
                <a:spcPts val="0"/>
              </a:spcBef>
              <a:spcAft>
                <a:spcPts val="1200"/>
              </a:spcAft>
              <a:buNone/>
            </a:pPr>
            <a:r>
              <a:rPr lang="en-US" sz="2000" dirty="0">
                <a:solidFill>
                  <a:srgbClr val="58585B"/>
                </a:solidFill>
                <a:latin typeface="Open Sans"/>
                <a:ea typeface="Open Sans"/>
                <a:cs typeface="Open Sans"/>
              </a:rPr>
              <a:t>We value and respect the ongoing contribution of Aboriginal and Torres Strait Islander peoples and acknowledge an </a:t>
            </a:r>
            <a:br>
              <a:rPr lang="en-US" sz="2000" dirty="0">
                <a:solidFill>
                  <a:srgbClr val="58585B"/>
                </a:solidFill>
                <a:latin typeface="Open Sans"/>
                <a:ea typeface="Open Sans"/>
                <a:cs typeface="Open Sans"/>
              </a:rPr>
            </a:br>
            <a:r>
              <a:rPr lang="en-US" sz="2000" dirty="0">
                <a:solidFill>
                  <a:srgbClr val="58585B"/>
                </a:solidFill>
                <a:latin typeface="Open Sans"/>
                <a:ea typeface="Open Sans"/>
                <a:cs typeface="Open Sans"/>
              </a:rPr>
              <a:t>age-old culture of ceremony and celebration, initiation and renewal and that this living and rich culture has a unique role in the life of our communities.</a:t>
            </a:r>
          </a:p>
          <a:p>
            <a:pPr marL="0" indent="0">
              <a:lnSpc>
                <a:spcPct val="110000"/>
              </a:lnSpc>
              <a:spcBef>
                <a:spcPts val="0"/>
              </a:spcBef>
              <a:spcAft>
                <a:spcPts val="1200"/>
              </a:spcAft>
              <a:buNone/>
            </a:pPr>
            <a:r>
              <a:rPr lang="en-US" sz="2000" dirty="0">
                <a:solidFill>
                  <a:srgbClr val="58585B"/>
                </a:solidFill>
                <a:latin typeface="Open Sans"/>
                <a:ea typeface="Open Sans"/>
                <a:cs typeface="Open Sans"/>
              </a:rPr>
              <a:t>Wellways works to build strong and meaningful relationships with Aboriginal and Torres Strait Islander peoples and communities.</a:t>
            </a:r>
          </a:p>
        </p:txBody>
      </p:sp>
      <p:sp>
        <p:nvSpPr>
          <p:cNvPr id="11" name="TextBox 10">
            <a:extLst>
              <a:ext uri="{FF2B5EF4-FFF2-40B4-BE49-F238E27FC236}">
                <a16:creationId xmlns:a16="http://schemas.microsoft.com/office/drawing/2014/main" id="{759E8610-29D1-0D08-1E92-128BDB66044E}"/>
              </a:ext>
            </a:extLst>
          </p:cNvPr>
          <p:cNvSpPr txBox="1">
            <a:spLocks noGrp="1" noRot="1" noMove="1" noResize="1" noEditPoints="1" noAdjustHandles="1" noChangeArrowheads="1" noChangeShapeType="1"/>
          </p:cNvSpPr>
          <p:nvPr userDrawn="1"/>
        </p:nvSpPr>
        <p:spPr>
          <a:xfrm>
            <a:off x="838199" y="595910"/>
            <a:ext cx="10515600" cy="796628"/>
          </a:xfrm>
          <a:prstGeom prst="rect">
            <a:avLst/>
          </a:prstGeom>
          <a:noFill/>
        </p:spPr>
        <p:txBody>
          <a:bodyPr wrap="square">
            <a:spAutoFit/>
          </a:bodyPr>
          <a:lstStyle/>
          <a:p>
            <a:pPr marL="0" indent="0">
              <a:lnSpc>
                <a:spcPct val="110000"/>
              </a:lnSpc>
              <a:spcBef>
                <a:spcPts val="0"/>
              </a:spcBef>
              <a:spcAft>
                <a:spcPts val="1200"/>
              </a:spcAft>
              <a:buNone/>
            </a:pPr>
            <a:r>
              <a:rPr lang="en-US" sz="4400" b="1" dirty="0">
                <a:solidFill>
                  <a:srgbClr val="58585B"/>
                </a:solidFill>
                <a:latin typeface="Open Sans"/>
                <a:ea typeface="Open Sans"/>
                <a:cs typeface="Open Sans"/>
              </a:rPr>
              <a:t>Acknowledgement of Country</a:t>
            </a:r>
          </a:p>
        </p:txBody>
      </p:sp>
    </p:spTree>
    <p:extLst>
      <p:ext uri="{BB962C8B-B14F-4D97-AF65-F5344CB8AC3E}">
        <p14:creationId xmlns:p14="http://schemas.microsoft.com/office/powerpoint/2010/main" val="3849223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Imag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3215FEE-CCE4-552A-1850-EF8B109A5BE8}"/>
              </a:ext>
            </a:extLst>
          </p:cNvPr>
          <p:cNvSpPr>
            <a:spLocks noGrp="1"/>
          </p:cNvSpPr>
          <p:nvPr>
            <p:ph sz="quarter" idx="10" hasCustomPrompt="1"/>
          </p:nvPr>
        </p:nvSpPr>
        <p:spPr>
          <a:xfrm>
            <a:off x="6096000" y="1825625"/>
            <a:ext cx="5257800" cy="4351337"/>
          </a:xfrm>
        </p:spPr>
        <p:txBody>
          <a:bodyPr anchor="ctr"/>
          <a:lstStyle>
            <a:lvl1pPr marL="0" indent="0">
              <a:buNone/>
              <a:defRPr sz="3200">
                <a:solidFill>
                  <a:srgbClr val="58585B"/>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rgbClr val="58585B"/>
                </a:solidFill>
              </a:defRPr>
            </a:lvl2pPr>
            <a:lvl3pPr marL="914400" indent="0">
              <a:buNone/>
              <a:defRPr>
                <a:solidFill>
                  <a:srgbClr val="58585B"/>
                </a:solidFill>
              </a:defRPr>
            </a:lvl3pPr>
            <a:lvl4pPr marL="1371600" indent="0">
              <a:buNone/>
              <a:defRPr>
                <a:solidFill>
                  <a:srgbClr val="58585B"/>
                </a:solidFill>
              </a:defRPr>
            </a:lvl4pPr>
            <a:lvl5pPr marL="1828800" indent="0">
              <a:buNone/>
              <a:defRPr>
                <a:solidFill>
                  <a:srgbClr val="58585B"/>
                </a:solidFill>
              </a:defRPr>
            </a:lvl5pPr>
          </a:lstStyle>
          <a:p>
            <a:pPr lvl="0"/>
            <a:r>
              <a:rPr lang="en-US" dirty="0"/>
              <a:t>Text left aligned to the right of an image. No more than one image per slide. Less is more.</a:t>
            </a:r>
          </a:p>
        </p:txBody>
      </p:sp>
      <p:pic>
        <p:nvPicPr>
          <p:cNvPr id="7" name="Picture 6" descr="Icon&#10;&#10;Description automatically generated">
            <a:extLst>
              <a:ext uri="{FF2B5EF4-FFF2-40B4-BE49-F238E27FC236}">
                <a16:creationId xmlns:a16="http://schemas.microsoft.com/office/drawing/2014/main" id="{A89BCA86-983B-4E2B-AE7D-96A51AF3CAE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726" t="-858" r="-8548" b="42859"/>
          <a:stretch/>
        </p:blipFill>
        <p:spPr>
          <a:xfrm rot="10800000">
            <a:off x="9783902" y="0"/>
            <a:ext cx="2408097" cy="2914958"/>
          </a:xfrm>
          <a:prstGeom prst="rect">
            <a:avLst/>
          </a:prstGeom>
        </p:spPr>
      </p:pic>
      <p:sp>
        <p:nvSpPr>
          <p:cNvPr id="2" name="Title 1">
            <a:extLst>
              <a:ext uri="{FF2B5EF4-FFF2-40B4-BE49-F238E27FC236}">
                <a16:creationId xmlns:a16="http://schemas.microsoft.com/office/drawing/2014/main" id="{0C250418-5ACF-4AA8-9DBF-203DA02C8AF4}"/>
              </a:ext>
            </a:extLst>
          </p:cNvPr>
          <p:cNvSpPr>
            <a:spLocks noGrp="1"/>
          </p:cNvSpPr>
          <p:nvPr>
            <p:ph type="title" hasCustomPrompt="1"/>
          </p:nvPr>
        </p:nvSpPr>
        <p:spPr/>
        <p:txBody>
          <a:bodyPr/>
          <a:lstStyle>
            <a:lvl1pPr>
              <a:defRPr b="1">
                <a:solidFill>
                  <a:srgbClr val="58585B"/>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Slide title</a:t>
            </a:r>
            <a:endParaRPr lang="en-AU" dirty="0"/>
          </a:p>
        </p:txBody>
      </p:sp>
      <p:sp>
        <p:nvSpPr>
          <p:cNvPr id="4" name="Picture Placeholder 3">
            <a:extLst>
              <a:ext uri="{FF2B5EF4-FFF2-40B4-BE49-F238E27FC236}">
                <a16:creationId xmlns:a16="http://schemas.microsoft.com/office/drawing/2014/main" id="{380DD059-CAFD-6580-789D-F91E7B870CD8}"/>
              </a:ext>
            </a:extLst>
          </p:cNvPr>
          <p:cNvSpPr>
            <a:spLocks noGrp="1"/>
          </p:cNvSpPr>
          <p:nvPr>
            <p:ph type="pic" sz="quarter" idx="11"/>
          </p:nvPr>
        </p:nvSpPr>
        <p:spPr>
          <a:xfrm>
            <a:off x="0" y="1825625"/>
            <a:ext cx="6003925" cy="4351338"/>
          </a:xfrm>
        </p:spPr>
        <p:txBody>
          <a:bodyPr/>
          <a:lstStyle/>
          <a:p>
            <a:endParaRPr lang="en-AU"/>
          </a:p>
        </p:txBody>
      </p:sp>
    </p:spTree>
    <p:extLst>
      <p:ext uri="{BB962C8B-B14F-4D97-AF65-F5344CB8AC3E}">
        <p14:creationId xmlns:p14="http://schemas.microsoft.com/office/powerpoint/2010/main" val="3388764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Dot Point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3215FEE-CCE4-552A-1850-EF8B109A5BE8}"/>
              </a:ext>
            </a:extLst>
          </p:cNvPr>
          <p:cNvSpPr>
            <a:spLocks noGrp="1"/>
          </p:cNvSpPr>
          <p:nvPr>
            <p:ph sz="quarter" idx="10" hasCustomPrompt="1"/>
          </p:nvPr>
        </p:nvSpPr>
        <p:spPr>
          <a:xfrm>
            <a:off x="838200" y="1825625"/>
            <a:ext cx="10515600" cy="4351337"/>
          </a:xfrm>
        </p:spPr>
        <p:txBody>
          <a:bodyPr/>
          <a:lstStyle>
            <a:lvl1pPr>
              <a:defRPr sz="3200">
                <a:solidFill>
                  <a:srgbClr val="58585B"/>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58585B"/>
                </a:solidFill>
              </a:defRPr>
            </a:lvl2pPr>
            <a:lvl3pPr>
              <a:defRPr>
                <a:solidFill>
                  <a:srgbClr val="58585B"/>
                </a:solidFill>
              </a:defRPr>
            </a:lvl3pPr>
            <a:lvl4pPr>
              <a:defRPr>
                <a:solidFill>
                  <a:srgbClr val="58585B"/>
                </a:solidFill>
              </a:defRPr>
            </a:lvl4pPr>
            <a:lvl5pPr>
              <a:defRPr>
                <a:solidFill>
                  <a:srgbClr val="58585B"/>
                </a:solidFill>
              </a:defRPr>
            </a:lvl5pPr>
          </a:lstStyle>
          <a:p>
            <a:pPr lvl="0"/>
            <a:r>
              <a:rPr lang="en-US" dirty="0"/>
              <a:t>Dot point slide</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7" name="Picture 6" descr="Icon&#10;&#10;Description automatically generated">
            <a:extLst>
              <a:ext uri="{FF2B5EF4-FFF2-40B4-BE49-F238E27FC236}">
                <a16:creationId xmlns:a16="http://schemas.microsoft.com/office/drawing/2014/main" id="{A89BCA86-983B-4E2B-AE7D-96A51AF3CAE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726" t="-858" r="-8548" b="42859"/>
          <a:stretch/>
        </p:blipFill>
        <p:spPr>
          <a:xfrm rot="10800000">
            <a:off x="9783902" y="0"/>
            <a:ext cx="2408097" cy="2914958"/>
          </a:xfrm>
          <a:prstGeom prst="rect">
            <a:avLst/>
          </a:prstGeom>
        </p:spPr>
      </p:pic>
      <p:sp>
        <p:nvSpPr>
          <p:cNvPr id="2" name="Title 1">
            <a:extLst>
              <a:ext uri="{FF2B5EF4-FFF2-40B4-BE49-F238E27FC236}">
                <a16:creationId xmlns:a16="http://schemas.microsoft.com/office/drawing/2014/main" id="{0C250418-5ACF-4AA8-9DBF-203DA02C8AF4}"/>
              </a:ext>
            </a:extLst>
          </p:cNvPr>
          <p:cNvSpPr>
            <a:spLocks noGrp="1"/>
          </p:cNvSpPr>
          <p:nvPr>
            <p:ph type="title" hasCustomPrompt="1"/>
          </p:nvPr>
        </p:nvSpPr>
        <p:spPr/>
        <p:txBody>
          <a:bodyPr/>
          <a:lstStyle>
            <a:lvl1pPr>
              <a:defRPr b="1">
                <a:solidFill>
                  <a:srgbClr val="58585B"/>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Slide title</a:t>
            </a:r>
            <a:endParaRPr lang="en-AU" dirty="0"/>
          </a:p>
        </p:txBody>
      </p:sp>
    </p:spTree>
    <p:extLst>
      <p:ext uri="{BB962C8B-B14F-4D97-AF65-F5344CB8AC3E}">
        <p14:creationId xmlns:p14="http://schemas.microsoft.com/office/powerpoint/2010/main" val="2817378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bg>
      <p:bgPr>
        <a:solidFill>
          <a:srgbClr val="5C56A5"/>
        </a:solid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693F717A-2285-011B-441A-E51FF99A44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307" t="-1151" r="-407" b="1385"/>
          <a:stretch/>
        </p:blipFill>
        <p:spPr>
          <a:xfrm rot="-1200000">
            <a:off x="-6138202" y="4818443"/>
            <a:ext cx="9877900" cy="6363649"/>
          </a:xfrm>
          <a:prstGeom prst="rect">
            <a:avLst/>
          </a:prstGeom>
        </p:spPr>
      </p:pic>
      <p:sp>
        <p:nvSpPr>
          <p:cNvPr id="2" name="Title 1">
            <a:extLst>
              <a:ext uri="{FF2B5EF4-FFF2-40B4-BE49-F238E27FC236}">
                <a16:creationId xmlns:a16="http://schemas.microsoft.com/office/drawing/2014/main" id="{E317C35C-39C8-4228-8925-0A337BEE6D9E}"/>
              </a:ext>
            </a:extLst>
          </p:cNvPr>
          <p:cNvSpPr>
            <a:spLocks noGrp="1"/>
          </p:cNvSpPr>
          <p:nvPr>
            <p:ph type="title" hasCustomPrompt="1"/>
          </p:nvPr>
        </p:nvSpPr>
        <p:spPr>
          <a:xfrm>
            <a:off x="838200" y="1735238"/>
            <a:ext cx="10515600" cy="3387523"/>
          </a:xfrm>
        </p:spPr>
        <p:txBody>
          <a:bodyPr anchor="ctr">
            <a:noAutofit/>
          </a:bodyPr>
          <a:lstStyle>
            <a:lvl1pPr algn="ctr">
              <a:defRPr sz="54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Section slide or slide to ask a question of the audience or slide to </a:t>
            </a:r>
            <a:r>
              <a:rPr lang="en-US" dirty="0" err="1"/>
              <a:t>emphasise</a:t>
            </a:r>
            <a:r>
              <a:rPr lang="en-US" dirty="0"/>
              <a:t> one important point you want people to remember.</a:t>
            </a:r>
            <a:endParaRPr lang="en-AU" dirty="0"/>
          </a:p>
        </p:txBody>
      </p:sp>
    </p:spTree>
    <p:extLst>
      <p:ext uri="{BB962C8B-B14F-4D97-AF65-F5344CB8AC3E}">
        <p14:creationId xmlns:p14="http://schemas.microsoft.com/office/powerpoint/2010/main" val="2155145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40E7BBFC-B381-9A3C-7474-5FD6AA28CBA4}"/>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12307" t="-1151" r="-407" b="1385"/>
          <a:stretch/>
        </p:blipFill>
        <p:spPr>
          <a:xfrm rot="17220000">
            <a:off x="9091903" y="-4594732"/>
            <a:ext cx="9877900" cy="6363649"/>
          </a:xfrm>
          <a:prstGeom prst="rect">
            <a:avLst/>
          </a:prstGeom>
        </p:spPr>
      </p:pic>
      <p:pic>
        <p:nvPicPr>
          <p:cNvPr id="11" name="Picture 8" descr="Logo&#10;&#10;Description automatically generated">
            <a:extLst>
              <a:ext uri="{FF2B5EF4-FFF2-40B4-BE49-F238E27FC236}">
                <a16:creationId xmlns:a16="http://schemas.microsoft.com/office/drawing/2014/main" id="{EC3B4675-5238-09CA-B334-185A5091F0C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346203" y="1825625"/>
            <a:ext cx="9355666" cy="1941904"/>
          </a:xfrm>
          <a:prstGeom prst="rect">
            <a:avLst/>
          </a:prstGeom>
        </p:spPr>
      </p:pic>
      <p:sp>
        <p:nvSpPr>
          <p:cNvPr id="12" name="TextBox 11">
            <a:extLst>
              <a:ext uri="{FF2B5EF4-FFF2-40B4-BE49-F238E27FC236}">
                <a16:creationId xmlns:a16="http://schemas.microsoft.com/office/drawing/2014/main" id="{C4F18B4E-E457-0184-72E6-A4ED8FFDED36}"/>
              </a:ext>
            </a:extLst>
          </p:cNvPr>
          <p:cNvSpPr txBox="1">
            <a:spLocks noGrp="1" noRot="1" noMove="1" noResize="1" noEditPoints="1" noAdjustHandles="1" noChangeArrowheads="1" noChangeShapeType="1"/>
          </p:cNvSpPr>
          <p:nvPr userDrawn="1"/>
        </p:nvSpPr>
        <p:spPr>
          <a:xfrm>
            <a:off x="1" y="4648307"/>
            <a:ext cx="12191999" cy="1200329"/>
          </a:xfrm>
          <a:prstGeom prst="rect">
            <a:avLst/>
          </a:prstGeom>
          <a:noFill/>
        </p:spPr>
        <p:txBody>
          <a:bodyPr wrap="square">
            <a:spAutoFit/>
          </a:bodyPr>
          <a:lstStyle/>
          <a:p>
            <a:pPr algn="ctr"/>
            <a:r>
              <a:rPr lang="en-US" sz="4400" dirty="0">
                <a:solidFill>
                  <a:srgbClr val="58585B"/>
                </a:solidFill>
                <a:latin typeface="Open Sans" pitchFamily="2" charset="0"/>
                <a:ea typeface="Open Sans" pitchFamily="2" charset="0"/>
                <a:cs typeface="Open Sans" pitchFamily="2" charset="0"/>
              </a:rPr>
              <a:t>1800 422 737</a:t>
            </a:r>
          </a:p>
          <a:p>
            <a:pPr algn="ctr"/>
            <a:r>
              <a:rPr lang="en-US" sz="2800" dirty="0">
                <a:solidFill>
                  <a:srgbClr val="58585B"/>
                </a:solidFill>
                <a:latin typeface="Open Sans" pitchFamily="2" charset="0"/>
                <a:ea typeface="Open Sans" pitchFamily="2" charset="0"/>
                <a:cs typeface="Open Sans" pitchFamily="2" charset="0"/>
              </a:rPr>
              <a:t>carergateway.gov.au </a:t>
            </a:r>
            <a:endParaRPr lang="en-AU" sz="2800" dirty="0"/>
          </a:p>
        </p:txBody>
      </p:sp>
    </p:spTree>
    <p:extLst>
      <p:ext uri="{BB962C8B-B14F-4D97-AF65-F5344CB8AC3E}">
        <p14:creationId xmlns:p14="http://schemas.microsoft.com/office/powerpoint/2010/main" val="820088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F3B758B-9727-DBEE-4DBF-5C79C123DD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7" y="463"/>
            <a:ext cx="12185420" cy="6857074"/>
          </a:xfrm>
          <a:prstGeom prst="rect">
            <a:avLst/>
          </a:prstGeom>
        </p:spPr>
      </p:pic>
      <p:sp>
        <p:nvSpPr>
          <p:cNvPr id="2" name="Title 1">
            <a:extLst>
              <a:ext uri="{FF2B5EF4-FFF2-40B4-BE49-F238E27FC236}">
                <a16:creationId xmlns:a16="http://schemas.microsoft.com/office/drawing/2014/main" id="{19A1CABD-F24A-3448-DD4A-E681B72C63B5}"/>
              </a:ext>
            </a:extLst>
          </p:cNvPr>
          <p:cNvSpPr>
            <a:spLocks noGrp="1"/>
          </p:cNvSpPr>
          <p:nvPr>
            <p:ph type="title"/>
          </p:nvPr>
        </p:nvSpPr>
        <p:spPr>
          <a:xfrm>
            <a:off x="486507" y="457200"/>
            <a:ext cx="5105400" cy="2133600"/>
          </a:xfrm>
          <a:prstGeom prst="rect">
            <a:avLst/>
          </a:prstGeom>
        </p:spPr>
        <p:txBody>
          <a:bodyPr anchor="t">
            <a:noAutofit/>
          </a:bodyPr>
          <a:lstStyle>
            <a:lvl1pPr algn="l">
              <a:defRPr sz="4800" b="1" i="0">
                <a:latin typeface="Open Sans" pitchFamily="2" charset="0"/>
                <a:ea typeface="Open Sans" pitchFamily="2" charset="0"/>
                <a:cs typeface="Open Sans" pitchFamily="2" charset="0"/>
              </a:defRPr>
            </a:lvl1pPr>
          </a:lstStyle>
          <a:p>
            <a:r>
              <a:rPr lang="en-US"/>
              <a:t>Click to edit Master title style</a:t>
            </a:r>
          </a:p>
        </p:txBody>
      </p:sp>
    </p:spTree>
    <p:extLst>
      <p:ext uri="{BB962C8B-B14F-4D97-AF65-F5344CB8AC3E}">
        <p14:creationId xmlns:p14="http://schemas.microsoft.com/office/powerpoint/2010/main" val="387239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D9B6144E-10EA-97DB-5D97-7D47451BE001}"/>
              </a:ext>
            </a:extLst>
          </p:cNvPr>
          <p:cNvSpPr>
            <a:spLocks noGrp="1"/>
          </p:cNvSpPr>
          <p:nvPr>
            <p:ph type="title"/>
          </p:nvPr>
        </p:nvSpPr>
        <p:spPr>
          <a:xfrm>
            <a:off x="263352" y="283464"/>
            <a:ext cx="8296448" cy="749808"/>
          </a:xfrm>
          <a:prstGeom prst="rect">
            <a:avLst/>
          </a:prstGeom>
        </p:spPr>
        <p:txBody>
          <a:bodyPr vert="horz" lIns="91440" tIns="45720" rIns="91440" bIns="45720" rtlCol="0" anchor="t">
            <a:normAutofit/>
          </a:bodyPr>
          <a:lstStyle/>
          <a:p>
            <a:r>
              <a:rPr lang="en-US"/>
              <a:t>Click to edit Master title style</a:t>
            </a:r>
          </a:p>
        </p:txBody>
      </p:sp>
      <p:pic>
        <p:nvPicPr>
          <p:cNvPr id="3" name="Picture 2">
            <a:extLst>
              <a:ext uri="{FF2B5EF4-FFF2-40B4-BE49-F238E27FC236}">
                <a16:creationId xmlns:a16="http://schemas.microsoft.com/office/drawing/2014/main" id="{891D316F-620D-C058-B7FC-EAA5D5793C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3" y="463"/>
            <a:ext cx="12190354" cy="6857074"/>
          </a:xfrm>
          <a:prstGeom prst="rect">
            <a:avLst/>
          </a:prstGeom>
        </p:spPr>
      </p:pic>
    </p:spTree>
    <p:extLst>
      <p:ext uri="{BB962C8B-B14F-4D97-AF65-F5344CB8AC3E}">
        <p14:creationId xmlns:p14="http://schemas.microsoft.com/office/powerpoint/2010/main" val="1621216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D64B7-1A7F-CA4B-8D09-6C40688ADB9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661593-06E7-FF09-2F7E-A5780818E5D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67238E1-BD5F-6B61-B546-3E4DFCCFF12C}"/>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5" name="Footer Placeholder 4">
            <a:extLst>
              <a:ext uri="{FF2B5EF4-FFF2-40B4-BE49-F238E27FC236}">
                <a16:creationId xmlns:a16="http://schemas.microsoft.com/office/drawing/2014/main" id="{2DACCE83-2633-8384-31C3-29C7EFEE8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458BF-5F01-F693-7861-2858058C53AB}"/>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263890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DF2F8-64E4-723F-3528-B172B48B1AA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8A11E7B-8385-A277-F5A8-5929AD6709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A398CE9-6548-1726-44BF-D845E31FD83A}"/>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5" name="Footer Placeholder 4">
            <a:extLst>
              <a:ext uri="{FF2B5EF4-FFF2-40B4-BE49-F238E27FC236}">
                <a16:creationId xmlns:a16="http://schemas.microsoft.com/office/drawing/2014/main" id="{E88E6D1F-76FC-4F4C-4A53-1480A53135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A6B5CE-79D8-0ED2-B322-1FC0599808A6}"/>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41414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38D77-7892-BFCA-F7AD-B5988101EA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F3C554D-B3B2-18C9-9356-0F90D283DC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135E4B3-639C-4D0F-EF29-20A6F720C3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B79CAD1-2C29-707F-42DA-2B095C7B5199}"/>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6" name="Footer Placeholder 5">
            <a:extLst>
              <a:ext uri="{FF2B5EF4-FFF2-40B4-BE49-F238E27FC236}">
                <a16:creationId xmlns:a16="http://schemas.microsoft.com/office/drawing/2014/main" id="{38E48B33-0C43-4414-FC99-377DA39BAE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9490C0-565C-A009-CFCE-5F9381B63B1E}"/>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118314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5CDD4-E105-D1ED-C32A-2B5F2E93544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A80B471-E1F4-6B19-B128-F9D09A607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49B8CCD-CEE0-50DA-11B9-6C3A5F344D0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5DE1905-2C04-8012-1B18-C2C98385B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4EA93-5990-AE37-20B3-20A8F5B948D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034626E-6D28-03C3-997B-A5A49DC7CB32}"/>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8" name="Footer Placeholder 7">
            <a:extLst>
              <a:ext uri="{FF2B5EF4-FFF2-40B4-BE49-F238E27FC236}">
                <a16:creationId xmlns:a16="http://schemas.microsoft.com/office/drawing/2014/main" id="{426DCA39-ACD2-B53F-C43B-D96E304B7B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EC0764-E904-15F1-1C64-8E415B9EEEAD}"/>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541601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F3C62-B4F3-B35F-DD16-0F992EBA6EC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C8C85A-3FC5-8986-2369-839A7253D3C2}"/>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4" name="Footer Placeholder 3">
            <a:extLst>
              <a:ext uri="{FF2B5EF4-FFF2-40B4-BE49-F238E27FC236}">
                <a16:creationId xmlns:a16="http://schemas.microsoft.com/office/drawing/2014/main" id="{D0D3FDC8-45A1-424B-857A-E86354B63B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C584FC-0621-F613-BC48-F7D613B6DAAD}"/>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4099932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3397CC-4BCE-E85B-1E9A-1B4B8914AEDC}"/>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3" name="Footer Placeholder 2">
            <a:extLst>
              <a:ext uri="{FF2B5EF4-FFF2-40B4-BE49-F238E27FC236}">
                <a16:creationId xmlns:a16="http://schemas.microsoft.com/office/drawing/2014/main" id="{DB5C7263-00CF-F5AC-C086-409F35BEF6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6EB799-1A32-D977-029A-FA904156A1B7}"/>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3508677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54781-A343-E581-10BE-918742435C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26D0AC6-EAD8-6392-0E5E-BBC06E1E49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6DAD900-1C48-4015-4AB2-ECB0B1B63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4FEE5E6-F748-E844-6A8B-1C23222E5785}"/>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6" name="Footer Placeholder 5">
            <a:extLst>
              <a:ext uri="{FF2B5EF4-FFF2-40B4-BE49-F238E27FC236}">
                <a16:creationId xmlns:a16="http://schemas.microsoft.com/office/drawing/2014/main" id="{356B13E2-4945-0AD5-E73A-828FB42603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E740FE-D9DF-D87F-3E0C-E5DBF8671B94}"/>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174539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4F4C2-A09A-CE49-1911-978BABD93A4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AE3AF6E-0389-C303-93E5-937580EDE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3E3BEA-6A16-39CC-36B5-8B59C846B9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A9F25F-DE4F-27E1-DBC9-82F017265B71}"/>
              </a:ext>
            </a:extLst>
          </p:cNvPr>
          <p:cNvSpPr>
            <a:spLocks noGrp="1"/>
          </p:cNvSpPr>
          <p:nvPr>
            <p:ph type="dt" sz="half" idx="10"/>
          </p:nvPr>
        </p:nvSpPr>
        <p:spPr/>
        <p:txBody>
          <a:bodyPr/>
          <a:lstStyle/>
          <a:p>
            <a:fld id="{429B0ABE-7915-7944-9359-B6A94F038B9E}" type="datetimeFigureOut">
              <a:rPr lang="en-US" smtClean="0"/>
              <a:t>10/16/25</a:t>
            </a:fld>
            <a:endParaRPr lang="en-US"/>
          </a:p>
        </p:txBody>
      </p:sp>
      <p:sp>
        <p:nvSpPr>
          <p:cNvPr id="6" name="Footer Placeholder 5">
            <a:extLst>
              <a:ext uri="{FF2B5EF4-FFF2-40B4-BE49-F238E27FC236}">
                <a16:creationId xmlns:a16="http://schemas.microsoft.com/office/drawing/2014/main" id="{AD17C476-2612-5096-9139-D2A57D2303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704B59-D090-CAAA-A51E-8E9CC1D57FDC}"/>
              </a:ext>
            </a:extLst>
          </p:cNvPr>
          <p:cNvSpPr>
            <a:spLocks noGrp="1"/>
          </p:cNvSpPr>
          <p:nvPr>
            <p:ph type="sldNum" sz="quarter" idx="12"/>
          </p:nvPr>
        </p:nvSpPr>
        <p:spPr/>
        <p:txBody>
          <a:bodyPr/>
          <a:lstStyle/>
          <a:p>
            <a:fld id="{1294428B-D20E-6541-B9BB-5D8B30256809}" type="slidenum">
              <a:rPr lang="en-US" smtClean="0"/>
              <a:t>‹#›</a:t>
            </a:fld>
            <a:endParaRPr lang="en-US"/>
          </a:p>
        </p:txBody>
      </p:sp>
    </p:spTree>
    <p:extLst>
      <p:ext uri="{BB962C8B-B14F-4D97-AF65-F5344CB8AC3E}">
        <p14:creationId xmlns:p14="http://schemas.microsoft.com/office/powerpoint/2010/main" val="225767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452A8B-3580-49D2-D5E5-8666AF51D5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7F792C0-060E-4D18-C59B-93F90E3987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CB485E1-B5DA-EF1C-A6C8-AB24240FA3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9B0ABE-7915-7944-9359-B6A94F038B9E}" type="datetimeFigureOut">
              <a:rPr lang="en-US" smtClean="0"/>
              <a:t>10/16/25</a:t>
            </a:fld>
            <a:endParaRPr lang="en-US"/>
          </a:p>
        </p:txBody>
      </p:sp>
      <p:sp>
        <p:nvSpPr>
          <p:cNvPr id="5" name="Footer Placeholder 4">
            <a:extLst>
              <a:ext uri="{FF2B5EF4-FFF2-40B4-BE49-F238E27FC236}">
                <a16:creationId xmlns:a16="http://schemas.microsoft.com/office/drawing/2014/main" id="{8D26F793-927A-CC36-12D4-91942A9DC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684BD-8AF2-CA35-6866-01885183D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94428B-D20E-6541-B9BB-5D8B30256809}" type="slidenum">
              <a:rPr lang="en-US" smtClean="0"/>
              <a:t>‹#›</a:t>
            </a:fld>
            <a:endParaRPr lang="en-US"/>
          </a:p>
        </p:txBody>
      </p:sp>
    </p:spTree>
    <p:extLst>
      <p:ext uri="{BB962C8B-B14F-4D97-AF65-F5344CB8AC3E}">
        <p14:creationId xmlns:p14="http://schemas.microsoft.com/office/powerpoint/2010/main" val="592640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8.xml"/><Relationship Id="rId1" Type="http://schemas.openxmlformats.org/officeDocument/2006/relationships/tags" Target="../tags/tag1.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hyperlink" Target="http://www.carerinclusive.com.au/"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kmulvaney@wellways.org" TargetMode="External"/><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hyperlink" Target="mailto:mkimmorley@wellways.or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5.xml"/><Relationship Id="rId6" Type="http://schemas.openxmlformats.org/officeDocument/2006/relationships/image" Target="../media/image28.jpeg"/><Relationship Id="rId5" Type="http://schemas.openxmlformats.org/officeDocument/2006/relationships/image" Target="../media/image18.jpg"/><Relationship Id="rId4" Type="http://schemas.openxmlformats.org/officeDocument/2006/relationships/image" Target="../media/image27.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hyperlink" Target="tel:1800422737" TargetMode="External"/><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mailto:tkonkoly@wellways.org" TargetMode="External"/><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9.png"/><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9.png"/><Relationship Id="rId4" Type="http://schemas.openxmlformats.org/officeDocument/2006/relationships/image" Target="../media/image8.pn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56.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7.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38.jpeg"/><Relationship Id="rId11" Type="http://schemas.openxmlformats.org/officeDocument/2006/relationships/image" Target="../media/image43.jpg"/><Relationship Id="rId5" Type="http://schemas.openxmlformats.org/officeDocument/2006/relationships/image" Target="../media/image9.png"/><Relationship Id="rId10" Type="http://schemas.openxmlformats.org/officeDocument/2006/relationships/image" Target="../media/image42.png"/><Relationship Id="rId4" Type="http://schemas.openxmlformats.org/officeDocument/2006/relationships/image" Target="../media/image8.png"/><Relationship Id="rId9" Type="http://schemas.openxmlformats.org/officeDocument/2006/relationships/image" Target="../media/image41.png"/><Relationship Id="rId14" Type="http://schemas.openxmlformats.org/officeDocument/2006/relationships/image" Target="../media/image46.jpg"/></Relationships>
</file>

<file path=ppt/slides/_rels/slide57.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7.png"/><Relationship Id="rId7" Type="http://schemas.openxmlformats.org/officeDocument/2006/relationships/image" Target="../media/image48.jp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9.png"/><Relationship Id="rId10" Type="http://schemas.openxmlformats.org/officeDocument/2006/relationships/image" Target="../media/image51.jpg"/><Relationship Id="rId4" Type="http://schemas.openxmlformats.org/officeDocument/2006/relationships/image" Target="../media/image8.png"/><Relationship Id="rId9" Type="http://schemas.openxmlformats.org/officeDocument/2006/relationships/image" Target="../media/image50.jp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9E79CE0C-2AA0-D9D7-C905-59E0EF4FB307}"/>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FFB2FE1B-F432-9E0F-5603-C79574409B91}"/>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479B998E-7D36-A66E-DE9A-B48BEB3FBE9A}"/>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CA609CBD-00B0-A5BB-54C4-5A247E544AEA}"/>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3EDA19FC-1317-4DC4-C0A9-0F90CE6004C6}"/>
              </a:ext>
            </a:extLst>
          </p:cNvPr>
          <p:cNvPicPr>
            <a:picLocks noChangeAspect="1"/>
          </p:cNvPicPr>
          <p:nvPr/>
        </p:nvPicPr>
        <p:blipFill>
          <a:blip r:embed="rId5"/>
          <a:stretch>
            <a:fillRect/>
          </a:stretch>
        </p:blipFill>
        <p:spPr>
          <a:xfrm>
            <a:off x="10800240" y="217082"/>
            <a:ext cx="1150459" cy="1197938"/>
          </a:xfrm>
          <a:prstGeom prst="rect">
            <a:avLst/>
          </a:prstGeom>
        </p:spPr>
      </p:pic>
      <p:pic>
        <p:nvPicPr>
          <p:cNvPr id="11" name="Picture 10" descr="A close-up of a sign&#10;&#10;AI-generated content may be incorrect.">
            <a:extLst>
              <a:ext uri="{FF2B5EF4-FFF2-40B4-BE49-F238E27FC236}">
                <a16:creationId xmlns:a16="http://schemas.microsoft.com/office/drawing/2014/main" id="{C560FA41-AD17-25EE-E241-0043CF3AB0DE}"/>
              </a:ext>
            </a:extLst>
          </p:cNvPr>
          <p:cNvPicPr>
            <a:picLocks noChangeAspect="1"/>
          </p:cNvPicPr>
          <p:nvPr/>
        </p:nvPicPr>
        <p:blipFill>
          <a:blip r:embed="rId6"/>
          <a:srcRect l="13439" t="20074" r="14175" b="19701"/>
          <a:stretch>
            <a:fillRect/>
          </a:stretch>
        </p:blipFill>
        <p:spPr>
          <a:xfrm>
            <a:off x="2781300" y="1893669"/>
            <a:ext cx="8199278" cy="3581400"/>
          </a:xfrm>
          <a:prstGeom prst="rect">
            <a:avLst/>
          </a:prstGeom>
        </p:spPr>
      </p:pic>
      <p:sp>
        <p:nvSpPr>
          <p:cNvPr id="12" name="TextBox 11">
            <a:extLst>
              <a:ext uri="{FF2B5EF4-FFF2-40B4-BE49-F238E27FC236}">
                <a16:creationId xmlns:a16="http://schemas.microsoft.com/office/drawing/2014/main" id="{A9FA0BE5-9FEB-ED4F-7597-52B31588A05D}"/>
              </a:ext>
            </a:extLst>
          </p:cNvPr>
          <p:cNvSpPr txBox="1"/>
          <p:nvPr/>
        </p:nvSpPr>
        <p:spPr>
          <a:xfrm>
            <a:off x="2884559" y="1382931"/>
            <a:ext cx="5365750" cy="646331"/>
          </a:xfrm>
          <a:prstGeom prst="rect">
            <a:avLst/>
          </a:prstGeom>
          <a:noFill/>
        </p:spPr>
        <p:txBody>
          <a:bodyPr wrap="square" rtlCol="0">
            <a:spAutoFit/>
          </a:bodyPr>
          <a:lstStyle/>
          <a:p>
            <a:r>
              <a:rPr lang="en-US" sz="3600" b="1" dirty="0">
                <a:latin typeface="Lato" panose="020F0502020204030203" pitchFamily="34" charset="77"/>
              </a:rPr>
              <a:t>Welcome to the</a:t>
            </a:r>
          </a:p>
        </p:txBody>
      </p:sp>
    </p:spTree>
    <p:extLst>
      <p:ext uri="{BB962C8B-B14F-4D97-AF65-F5344CB8AC3E}">
        <p14:creationId xmlns:p14="http://schemas.microsoft.com/office/powerpoint/2010/main" val="3453340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6D5B4-9B53-F677-5B4C-8A6269CD9867}"/>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19FDD271-9395-53FB-C456-7CA3A3D897BE}"/>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2A7F9FE4-0404-6111-25CC-AC4800712941}"/>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E1D87241-5B4A-45B6-5420-54282810B6E7}"/>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D8A20BCC-56A7-35C4-794A-7C328FA3FC84}"/>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B710F099-BC87-C9A5-1AE5-438F538850E1}"/>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A2C55440-74FA-0200-2361-5025FAEF1B80}"/>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F3B450EF-7554-9536-6FC5-9D6E1020804F}"/>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Session 2</a:t>
            </a:r>
            <a:br>
              <a:rPr lang="en-AU" sz="4400" b="1" dirty="0">
                <a:latin typeface="Lato" panose="020F0502020204030203" pitchFamily="34" charset="77"/>
              </a:rPr>
            </a:br>
            <a:r>
              <a:rPr lang="en-AU" sz="3000" dirty="0">
                <a:latin typeface="Lato" panose="020F0502020204030203" pitchFamily="34" charset="77"/>
              </a:rPr>
              <a:t>Panel discussion with local supporters</a:t>
            </a:r>
          </a:p>
          <a:p>
            <a:pPr algn="l" fontAlgn="base"/>
            <a:endParaRPr lang="en-AU" sz="2800" dirty="0">
              <a:latin typeface="+mn-lt"/>
            </a:endParaRPr>
          </a:p>
        </p:txBody>
      </p:sp>
    </p:spTree>
    <p:extLst>
      <p:ext uri="{BB962C8B-B14F-4D97-AF65-F5344CB8AC3E}">
        <p14:creationId xmlns:p14="http://schemas.microsoft.com/office/powerpoint/2010/main" val="2282281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9C6C7D-8B1B-A613-674C-528121135563}"/>
              </a:ext>
            </a:extLst>
          </p:cNvPr>
          <p:cNvSpPr>
            <a:spLocks noGrp="1"/>
          </p:cNvSpPr>
          <p:nvPr>
            <p:ph type="body" sz="quarter" idx="10"/>
          </p:nvPr>
        </p:nvSpPr>
        <p:spPr>
          <a:xfrm>
            <a:off x="974665" y="2259635"/>
            <a:ext cx="9731375" cy="969963"/>
          </a:xfrm>
        </p:spPr>
        <p:txBody>
          <a:bodyPr>
            <a:normAutofit fontScale="25000" lnSpcReduction="20000"/>
          </a:bodyPr>
          <a:lstStyle/>
          <a:p>
            <a:r>
              <a:rPr lang="en-US" altLang="en-US" sz="19200" dirty="0">
                <a:solidFill>
                  <a:srgbClr val="595959"/>
                </a:solidFill>
                <a:latin typeface="Open Sans" panose="020B0806030504020204" pitchFamily="34" charset="0"/>
                <a:ea typeface="+mj-ea"/>
                <a:cs typeface="Open Sans" panose="020B0806030504020204" pitchFamily="34" charset="0"/>
              </a:rPr>
              <a:t>Carer Gateway</a:t>
            </a:r>
          </a:p>
          <a:p>
            <a:r>
              <a:rPr lang="en-US" altLang="en-US" sz="11000" dirty="0">
                <a:solidFill>
                  <a:srgbClr val="595959"/>
                </a:solidFill>
                <a:latin typeface="Open Sans" panose="020B0806030504020204" pitchFamily="34" charset="0"/>
                <a:ea typeface="+mj-ea"/>
                <a:cs typeface="Open Sans" panose="020B0806030504020204" pitchFamily="34" charset="0"/>
              </a:rPr>
              <a:t>Connecting carers with local supports </a:t>
            </a:r>
            <a:endParaRPr lang="en-AU" sz="11000" dirty="0">
              <a:solidFill>
                <a:srgbClr val="595959"/>
              </a:solidFill>
              <a:latin typeface="Open Sans" panose="020B0806030504020204" pitchFamily="34" charset="0"/>
              <a:ea typeface="+mj-ea"/>
              <a:cs typeface="Open Sans" panose="020B0806030504020204" pitchFamily="34" charset="0"/>
            </a:endParaRPr>
          </a:p>
          <a:p>
            <a:endParaRPr lang="en-US" altLang="en-US" sz="11000" dirty="0">
              <a:solidFill>
                <a:srgbClr val="595959"/>
              </a:solidFill>
              <a:latin typeface="Open Sans" panose="020B0806030504020204" pitchFamily="34" charset="0"/>
              <a:ea typeface="+mj-ea"/>
              <a:cs typeface="Open Sans" panose="020B0806030504020204" pitchFamily="34" charset="0"/>
            </a:endParaRPr>
          </a:p>
          <a:p>
            <a:endParaRPr lang="en-AU" dirty="0"/>
          </a:p>
        </p:txBody>
      </p:sp>
    </p:spTree>
    <p:extLst>
      <p:ext uri="{BB962C8B-B14F-4D97-AF65-F5344CB8AC3E}">
        <p14:creationId xmlns:p14="http://schemas.microsoft.com/office/powerpoint/2010/main" val="86443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439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45F9FA-5437-AB50-8F0F-2E25184F494F}"/>
              </a:ext>
            </a:extLst>
          </p:cNvPr>
          <p:cNvSpPr>
            <a:spLocks noGrp="1"/>
          </p:cNvSpPr>
          <p:nvPr>
            <p:ph sz="quarter" idx="10"/>
          </p:nvPr>
        </p:nvSpPr>
        <p:spPr/>
        <p:txBody>
          <a:bodyPr/>
          <a:lstStyle/>
          <a:p>
            <a:pPr marL="360363" indent="-360363">
              <a:spcAft>
                <a:spcPts val="1200"/>
              </a:spcAft>
              <a:buFont typeface="Arial" panose="020B0604020202020204" pitchFamily="34" charset="0"/>
              <a:buChar char="•"/>
            </a:pPr>
            <a:r>
              <a:rPr lang="en-US" sz="28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Who is a carer</a:t>
            </a:r>
          </a:p>
          <a:p>
            <a:pPr marL="360363" indent="-360363">
              <a:spcAft>
                <a:spcPts val="1200"/>
              </a:spcAft>
              <a:buFont typeface="Arial" panose="020B0604020202020204" pitchFamily="34" charset="0"/>
              <a:buChar char="•"/>
            </a:pPr>
            <a:r>
              <a:rPr lang="en-US" sz="28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W</a:t>
            </a:r>
            <a:r>
              <a:rPr lang="en-US" sz="2800" dirty="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rPr>
              <a:t>h</a:t>
            </a:r>
            <a:r>
              <a:rPr lang="en-US" sz="28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is Carer Gateway </a:t>
            </a:r>
          </a:p>
          <a:p>
            <a:pPr marL="360363" indent="-360363">
              <a:spcAft>
                <a:spcPts val="1200"/>
              </a:spcAft>
              <a:buFont typeface="Arial" panose="020B0604020202020204" pitchFamily="34" charset="0"/>
              <a:buChar char="•"/>
            </a:pPr>
            <a:r>
              <a:rPr lang="en-US" sz="28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Types of services and supports available to carers</a:t>
            </a:r>
          </a:p>
          <a:p>
            <a:pPr marL="360363" indent="-360363">
              <a:spcAft>
                <a:spcPts val="1200"/>
              </a:spcAft>
              <a:buFont typeface="Arial" panose="020B0604020202020204" pitchFamily="34" charset="0"/>
              <a:buChar char="•"/>
            </a:pPr>
            <a:r>
              <a:rPr lang="en-US" sz="28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The Carer Gateway registration process</a:t>
            </a:r>
          </a:p>
          <a:p>
            <a:endParaRPr lang="en-AU" dirty="0"/>
          </a:p>
        </p:txBody>
      </p:sp>
      <p:sp>
        <p:nvSpPr>
          <p:cNvPr id="3" name="Title 2">
            <a:extLst>
              <a:ext uri="{FF2B5EF4-FFF2-40B4-BE49-F238E27FC236}">
                <a16:creationId xmlns:a16="http://schemas.microsoft.com/office/drawing/2014/main" id="{3E0DDD4A-7F15-3363-E598-EE0258C44B04}"/>
              </a:ext>
            </a:extLst>
          </p:cNvPr>
          <p:cNvSpPr>
            <a:spLocks noGrp="1"/>
          </p:cNvSpPr>
          <p:nvPr>
            <p:ph type="title"/>
          </p:nvPr>
        </p:nvSpPr>
        <p:spPr/>
        <p:txBody>
          <a:bodyPr/>
          <a:lstStyle/>
          <a:p>
            <a:r>
              <a:rPr lang="en-US" altLang="en-US" b="1" dirty="0">
                <a:solidFill>
                  <a:srgbClr val="595959"/>
                </a:solidFill>
                <a:latin typeface="Open Sans" panose="020B0806030504020204" pitchFamily="34" charset="0"/>
                <a:cs typeface="Open Sans" panose="020B0806030504020204" pitchFamily="34" charset="0"/>
                <a:sym typeface="Wingdings" panose="05000000000000000000" pitchFamily="2" charset="2"/>
              </a:rPr>
              <a:t>Overview for today: </a:t>
            </a:r>
            <a:endParaRPr lang="en-AU" dirty="0"/>
          </a:p>
        </p:txBody>
      </p:sp>
      <p:pic>
        <p:nvPicPr>
          <p:cNvPr id="6" name="Picture Placeholder 5" descr="A picture containing person, table, indoor, wall&#10;&#10;Description automatically generated">
            <a:extLst>
              <a:ext uri="{FF2B5EF4-FFF2-40B4-BE49-F238E27FC236}">
                <a16:creationId xmlns:a16="http://schemas.microsoft.com/office/drawing/2014/main" id="{E20E13B2-5E6A-975C-C035-C9455149BF15}"/>
              </a:ext>
            </a:extLst>
          </p:cNvPr>
          <p:cNvPicPr>
            <a:picLocks noGrp="1" noChangeAspect="1"/>
          </p:cNvPicPr>
          <p:nvPr>
            <p:ph type="pic" sz="quarter" idx="11"/>
          </p:nvPr>
        </p:nvPicPr>
        <p:blipFill>
          <a:blip r:embed="rId3"/>
          <a:srcRect l="3984" r="3984"/>
          <a:stretch>
            <a:fillRect/>
          </a:stretch>
        </p:blipFill>
        <p:spPr>
          <a:xfrm>
            <a:off x="0" y="1825625"/>
            <a:ext cx="6003925" cy="4351338"/>
          </a:xfrm>
          <a:prstGeom prst="rect">
            <a:avLst/>
          </a:prstGeom>
        </p:spPr>
      </p:pic>
    </p:spTree>
    <p:extLst>
      <p:ext uri="{BB962C8B-B14F-4D97-AF65-F5344CB8AC3E}">
        <p14:creationId xmlns:p14="http://schemas.microsoft.com/office/powerpoint/2010/main" val="598957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 screenshot&#10;&#10;Description automatically generated">
            <a:extLst>
              <a:ext uri="{FF2B5EF4-FFF2-40B4-BE49-F238E27FC236}">
                <a16:creationId xmlns:a16="http://schemas.microsoft.com/office/drawing/2014/main" id="{0FCFF96F-168D-4FAC-A75B-E66156698A88}"/>
              </a:ext>
            </a:extLst>
          </p:cNvPr>
          <p:cNvPicPr>
            <a:picLocks noChangeAspect="1"/>
          </p:cNvPicPr>
          <p:nvPr/>
        </p:nvPicPr>
        <p:blipFill rotWithShape="1">
          <a:blip r:embed="rId3">
            <a:extLst>
              <a:ext uri="{28A0092B-C50C-407E-A947-70E740481C1C}">
                <a14:useLocalDpi xmlns:a14="http://schemas.microsoft.com/office/drawing/2010/main" val="0"/>
              </a:ext>
            </a:extLst>
          </a:blip>
          <a:srcRect t="19494" r="67026" b="7869"/>
          <a:stretch/>
        </p:blipFill>
        <p:spPr>
          <a:xfrm>
            <a:off x="1152206" y="1587499"/>
            <a:ext cx="9668194" cy="5003801"/>
          </a:xfrm>
          <a:prstGeom prst="rect">
            <a:avLst/>
          </a:prstGeom>
        </p:spPr>
      </p:pic>
      <p:sp>
        <p:nvSpPr>
          <p:cNvPr id="8" name="Title 1">
            <a:extLst>
              <a:ext uri="{FF2B5EF4-FFF2-40B4-BE49-F238E27FC236}">
                <a16:creationId xmlns:a16="http://schemas.microsoft.com/office/drawing/2014/main" id="{98B54448-A288-4962-88AB-574E92CCFE68}"/>
              </a:ext>
            </a:extLst>
          </p:cNvPr>
          <p:cNvSpPr>
            <a:spLocks noGrp="1"/>
          </p:cNvSpPr>
          <p:nvPr>
            <p:ph type="title"/>
          </p:nvPr>
        </p:nvSpPr>
        <p:spPr>
          <a:xfrm>
            <a:off x="1055688" y="633791"/>
            <a:ext cx="10076601" cy="1325563"/>
          </a:xfrm>
        </p:spPr>
        <p:txBody>
          <a:bodyPr>
            <a:normAutofit fontScale="90000"/>
          </a:bodyPr>
          <a:lstStyle/>
          <a:p>
            <a:r>
              <a:rPr lang="en-US" sz="36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 </a:t>
            </a:r>
            <a:r>
              <a:rPr lang="en-US" sz="3600" b="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carer</a:t>
            </a:r>
            <a:r>
              <a:rPr lang="en-US" sz="36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is someone who helps a family member or friend with …</a:t>
            </a:r>
            <a:br>
              <a:rPr lang="en-US" b="1" dirty="0">
                <a:latin typeface="Open Sans" panose="020B0606030504020204" pitchFamily="34" charset="0"/>
                <a:ea typeface="Open Sans" panose="020B0606030504020204" pitchFamily="34" charset="0"/>
                <a:cs typeface="Open Sans" panose="020B0606030504020204" pitchFamily="34" charset="0"/>
              </a:rPr>
            </a:br>
            <a:endParaRPr lang="en-AU"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00134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 screenshot&#10;&#10;Description automatically generated">
            <a:extLst>
              <a:ext uri="{FF2B5EF4-FFF2-40B4-BE49-F238E27FC236}">
                <a16:creationId xmlns:a16="http://schemas.microsoft.com/office/drawing/2014/main" id="{83C888BF-D6CA-499A-BC43-189DBBE56D24}"/>
              </a:ext>
            </a:extLst>
          </p:cNvPr>
          <p:cNvPicPr>
            <a:picLocks noChangeAspect="1"/>
          </p:cNvPicPr>
          <p:nvPr/>
        </p:nvPicPr>
        <p:blipFill rotWithShape="1">
          <a:blip r:embed="rId3">
            <a:extLst>
              <a:ext uri="{28A0092B-C50C-407E-A947-70E740481C1C}">
                <a14:useLocalDpi xmlns:a14="http://schemas.microsoft.com/office/drawing/2010/main" val="0"/>
              </a:ext>
            </a:extLst>
          </a:blip>
          <a:srcRect l="34271" t="21945" r="33513"/>
          <a:stretch/>
        </p:blipFill>
        <p:spPr>
          <a:xfrm>
            <a:off x="1485901" y="1670808"/>
            <a:ext cx="9105899" cy="5183466"/>
          </a:xfrm>
          <a:prstGeom prst="rect">
            <a:avLst/>
          </a:prstGeom>
        </p:spPr>
      </p:pic>
      <p:sp>
        <p:nvSpPr>
          <p:cNvPr id="14" name="Title 1">
            <a:extLst>
              <a:ext uri="{FF2B5EF4-FFF2-40B4-BE49-F238E27FC236}">
                <a16:creationId xmlns:a16="http://schemas.microsoft.com/office/drawing/2014/main" id="{7E392FD4-3E60-404D-8E19-E2B02C22539A}"/>
              </a:ext>
            </a:extLst>
          </p:cNvPr>
          <p:cNvSpPr>
            <a:spLocks noGrp="1"/>
          </p:cNvSpPr>
          <p:nvPr>
            <p:ph type="title"/>
          </p:nvPr>
        </p:nvSpPr>
        <p:spPr>
          <a:xfrm>
            <a:off x="1401099" y="558287"/>
            <a:ext cx="10076601" cy="1325563"/>
          </a:xfrm>
        </p:spPr>
        <p:txBody>
          <a:bodyPr>
            <a:normAutofit fontScale="90000"/>
          </a:bodyPr>
          <a:lstStyle/>
          <a:p>
            <a:r>
              <a:rPr lang="en-GB" sz="36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Popular myths that may stop someone seeing themselves as a carer and seeking support: </a:t>
            </a:r>
            <a:br>
              <a:rPr lang="en-US" b="1" dirty="0">
                <a:latin typeface="Open Sans" panose="020B0606030504020204" pitchFamily="34" charset="0"/>
                <a:ea typeface="Open Sans" panose="020B0606030504020204" pitchFamily="34" charset="0"/>
                <a:cs typeface="Open Sans" panose="020B0606030504020204" pitchFamily="34" charset="0"/>
              </a:rPr>
            </a:br>
            <a:endParaRPr lang="en-AU"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93175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0967A0-0211-EC4B-2BC2-06040A65F790}"/>
              </a:ext>
            </a:extLst>
          </p:cNvPr>
          <p:cNvSpPr>
            <a:spLocks noGrp="1"/>
          </p:cNvSpPr>
          <p:nvPr>
            <p:ph sz="quarter" idx="10"/>
          </p:nvPr>
        </p:nvSpPr>
        <p:spPr/>
        <p:txBody>
          <a:bodyPr/>
          <a:lstStyle/>
          <a:p>
            <a:pPr marL="0" indent="0">
              <a:buNone/>
            </a:pPr>
            <a:r>
              <a:rPr lang="en-AU" dirty="0">
                <a:solidFill>
                  <a:schemeClr val="tx1">
                    <a:lumMod val="65000"/>
                    <a:lumOff val="35000"/>
                  </a:schemeClr>
                </a:solidFill>
                <a:latin typeface="Open Sans" panose="020B0606030504020204" pitchFamily="34" charset="0"/>
              </a:rPr>
              <a:t>Carer Gateway is an Australian Government initiative connecting unpaid carers with local services and supports.</a:t>
            </a:r>
            <a:endParaRPr lang="en-US" dirty="0">
              <a:solidFill>
                <a:schemeClr val="tx1">
                  <a:lumMod val="65000"/>
                  <a:lumOff val="35000"/>
                </a:schemeClr>
              </a:solidFill>
              <a:latin typeface="Open Sans" panose="020B0606030504020204" pitchFamily="34" charset="0"/>
            </a:endParaRPr>
          </a:p>
          <a:p>
            <a:endParaRPr lang="en-AU" dirty="0"/>
          </a:p>
        </p:txBody>
      </p:sp>
      <p:sp>
        <p:nvSpPr>
          <p:cNvPr id="3" name="Title 2">
            <a:extLst>
              <a:ext uri="{FF2B5EF4-FFF2-40B4-BE49-F238E27FC236}">
                <a16:creationId xmlns:a16="http://schemas.microsoft.com/office/drawing/2014/main" id="{A76C3BA6-2EA3-28AD-FEF5-6BE5972757B8}"/>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What is Carer Gateway?</a:t>
            </a:r>
            <a:endParaRPr lang="en-AU" dirty="0"/>
          </a:p>
        </p:txBody>
      </p:sp>
      <p:pic>
        <p:nvPicPr>
          <p:cNvPr id="4" name="Picture 3" descr="Text&#10;&#10;Description automatically generated with medium confidence">
            <a:extLst>
              <a:ext uri="{FF2B5EF4-FFF2-40B4-BE49-F238E27FC236}">
                <a16:creationId xmlns:a16="http://schemas.microsoft.com/office/drawing/2014/main" id="{10A06D68-6718-65BC-C7C8-60889F9C9C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064" y="3839958"/>
            <a:ext cx="4512952" cy="2119200"/>
          </a:xfrm>
          <a:prstGeom prst="rect">
            <a:avLst/>
          </a:prstGeom>
        </p:spPr>
      </p:pic>
    </p:spTree>
    <p:extLst>
      <p:ext uri="{BB962C8B-B14F-4D97-AF65-F5344CB8AC3E}">
        <p14:creationId xmlns:p14="http://schemas.microsoft.com/office/powerpoint/2010/main" val="4180530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6BC6E-C207-E71B-28CD-34DA2322A10B}"/>
              </a:ext>
            </a:extLst>
          </p:cNvPr>
          <p:cNvSpPr>
            <a:spLocks noGrp="1"/>
          </p:cNvSpPr>
          <p:nvPr>
            <p:ph type="title"/>
          </p:nvPr>
        </p:nvSpPr>
        <p:spPr/>
        <p:txBody>
          <a:bodyPr anchor="ctr"/>
          <a:lstStyle/>
          <a:p>
            <a:r>
              <a:rPr lang="en-US" dirty="0"/>
              <a:t>Who delivers </a:t>
            </a:r>
            <a:br>
              <a:rPr lang="en-US" dirty="0"/>
            </a:br>
            <a:r>
              <a:rPr lang="en-US" dirty="0"/>
              <a:t>Carer Gateway </a:t>
            </a:r>
            <a:br>
              <a:rPr lang="en-US" dirty="0"/>
            </a:br>
            <a:r>
              <a:rPr lang="en-US" dirty="0"/>
              <a:t>services in my area? </a:t>
            </a:r>
            <a:endParaRPr lang="en-AU" dirty="0"/>
          </a:p>
        </p:txBody>
      </p:sp>
    </p:spTree>
    <p:extLst>
      <p:ext uri="{BB962C8B-B14F-4D97-AF65-F5344CB8AC3E}">
        <p14:creationId xmlns:p14="http://schemas.microsoft.com/office/powerpoint/2010/main" val="1129329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AC192B12-B792-0B82-218E-42B04B52B3DE}"/>
              </a:ext>
            </a:extLst>
          </p:cNvPr>
          <p:cNvSpPr/>
          <p:nvPr/>
        </p:nvSpPr>
        <p:spPr>
          <a:xfrm rot="686773">
            <a:off x="7968160" y="-1144559"/>
            <a:ext cx="4473145" cy="270838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876C4CB7-05DD-C495-3C1E-EDDB5DD7397C}"/>
              </a:ext>
            </a:extLst>
          </p:cNvPr>
          <p:cNvSpPr>
            <a:spLocks noGrp="1"/>
          </p:cNvSpPr>
          <p:nvPr>
            <p:ph type="title"/>
          </p:nvPr>
        </p:nvSpPr>
        <p:spPr/>
        <p:txBody>
          <a:bodyPr/>
          <a:lstStyle/>
          <a:p>
            <a:r>
              <a:rPr lang="en-US" sz="4000" dirty="0">
                <a:solidFill>
                  <a:schemeClr val="bg1"/>
                </a:solidFill>
              </a:rPr>
              <a:t>Wellways </a:t>
            </a:r>
            <a:br>
              <a:rPr lang="en-US" sz="4000" dirty="0">
                <a:solidFill>
                  <a:schemeClr val="bg1"/>
                </a:solidFill>
              </a:rPr>
            </a:br>
            <a:r>
              <a:rPr lang="en-US" sz="4000" dirty="0">
                <a:solidFill>
                  <a:schemeClr val="bg1"/>
                </a:solidFill>
              </a:rPr>
              <a:t>Carer Gateway</a:t>
            </a:r>
          </a:p>
        </p:txBody>
      </p:sp>
      <p:pic>
        <p:nvPicPr>
          <p:cNvPr id="4" name="Picture 3">
            <a:extLst>
              <a:ext uri="{FF2B5EF4-FFF2-40B4-BE49-F238E27FC236}">
                <a16:creationId xmlns:a16="http://schemas.microsoft.com/office/drawing/2014/main" id="{1D2815AC-EA47-538A-F957-7B2143DE8E76}"/>
              </a:ext>
            </a:extLst>
          </p:cNvPr>
          <p:cNvPicPr>
            <a:picLocks noChangeAspect="1"/>
          </p:cNvPicPr>
          <p:nvPr/>
        </p:nvPicPr>
        <p:blipFill>
          <a:blip r:embed="rId3">
            <a:extLst>
              <a:ext uri="{28A0092B-C50C-407E-A947-70E740481C1C}">
                <a14:useLocalDpi xmlns:a14="http://schemas.microsoft.com/office/drawing/2010/main" val="0"/>
              </a:ext>
            </a:extLst>
          </a:blip>
          <a:srcRect l="20221" t="26591" r="25167" b="-8510"/>
          <a:stretch>
            <a:fillRect/>
          </a:stretch>
        </p:blipFill>
        <p:spPr>
          <a:xfrm flipH="1">
            <a:off x="486507" y="2194024"/>
            <a:ext cx="5105400" cy="5105400"/>
          </a:xfrm>
          <a:prstGeom prst="ellipse">
            <a:avLst/>
          </a:prstGeom>
          <a:effectLst/>
        </p:spPr>
      </p:pic>
      <p:sp>
        <p:nvSpPr>
          <p:cNvPr id="3" name="TextBox 2">
            <a:extLst>
              <a:ext uri="{FF2B5EF4-FFF2-40B4-BE49-F238E27FC236}">
                <a16:creationId xmlns:a16="http://schemas.microsoft.com/office/drawing/2014/main" id="{226F1D2C-9D0D-F946-6D88-19DD00ACE77A}"/>
              </a:ext>
            </a:extLst>
          </p:cNvPr>
          <p:cNvSpPr txBox="1"/>
          <p:nvPr/>
        </p:nvSpPr>
        <p:spPr>
          <a:xfrm>
            <a:off x="486507" y="1524000"/>
            <a:ext cx="4819589" cy="587277"/>
          </a:xfrm>
          <a:prstGeom prst="rect">
            <a:avLst/>
          </a:prstGeom>
          <a:noFill/>
        </p:spPr>
        <p:txBody>
          <a:bodyPr wrap="square" rtlCol="0">
            <a:spAutoFit/>
          </a:bodyPr>
          <a:lstStyle/>
          <a:p>
            <a:pPr>
              <a:lnSpc>
                <a:spcPct val="150000"/>
              </a:lnSpc>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Vocational Pathway Program</a:t>
            </a:r>
          </a:p>
        </p:txBody>
      </p:sp>
      <p:pic>
        <p:nvPicPr>
          <p:cNvPr id="10" name="Picture 9">
            <a:extLst>
              <a:ext uri="{FF2B5EF4-FFF2-40B4-BE49-F238E27FC236}">
                <a16:creationId xmlns:a16="http://schemas.microsoft.com/office/drawing/2014/main" id="{357325C4-4BD7-11FA-9968-EC6FD3B16153}"/>
              </a:ext>
            </a:extLst>
          </p:cNvPr>
          <p:cNvPicPr>
            <a:picLocks noChangeAspect="1"/>
          </p:cNvPicPr>
          <p:nvPr/>
        </p:nvPicPr>
        <p:blipFill>
          <a:blip r:embed="rId4"/>
          <a:stretch>
            <a:fillRect/>
          </a:stretch>
        </p:blipFill>
        <p:spPr>
          <a:xfrm>
            <a:off x="9150132" y="422635"/>
            <a:ext cx="2617991" cy="550221"/>
          </a:xfrm>
          <a:prstGeom prst="rect">
            <a:avLst/>
          </a:prstGeom>
        </p:spPr>
      </p:pic>
    </p:spTree>
    <p:custDataLst>
      <p:tags r:id="rId1"/>
    </p:custDataLst>
    <p:extLst>
      <p:ext uri="{BB962C8B-B14F-4D97-AF65-F5344CB8AC3E}">
        <p14:creationId xmlns:p14="http://schemas.microsoft.com/office/powerpoint/2010/main" val="2553081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69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84184-F243-9882-3BB8-C3D7C786F646}"/>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51216E28-1C36-3951-4C1C-5750523CDE69}"/>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8748B91D-05A4-8E1E-02D2-0641592876D4}"/>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62F52AFC-DCB9-944B-67D2-4E1BC688DF17}"/>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41A32D96-85BD-9486-4647-CDEF674B244D}"/>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A0E5D7EF-D3D0-E856-2C00-A0A4CF4AB26D}"/>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CF7C7CD3-D1EE-F7FE-D1B0-E96A40A235A6}"/>
              </a:ext>
            </a:extLst>
          </p:cNvPr>
          <p:cNvSpPr txBox="1"/>
          <p:nvPr/>
        </p:nvSpPr>
        <p:spPr>
          <a:xfrm>
            <a:off x="921792" y="708395"/>
            <a:ext cx="7949157" cy="646331"/>
          </a:xfrm>
          <a:prstGeom prst="rect">
            <a:avLst/>
          </a:prstGeom>
          <a:noFill/>
        </p:spPr>
        <p:txBody>
          <a:bodyPr wrap="square" rtlCol="0">
            <a:spAutoFit/>
          </a:bodyPr>
          <a:lstStyle/>
          <a:p>
            <a:r>
              <a:rPr lang="en-US" sz="3200" b="1" dirty="0">
                <a:latin typeface="Lato" panose="020F0502020204030203" pitchFamily="34" charset="77"/>
              </a:rPr>
              <a:t>Mental Health Carer Forum </a:t>
            </a:r>
            <a:r>
              <a:rPr lang="en-US" sz="3600" b="1" dirty="0">
                <a:latin typeface="Lato" panose="020F0502020204030203" pitchFamily="34" charset="77"/>
              </a:rPr>
              <a:t>Agenda</a:t>
            </a:r>
            <a:endParaRPr lang="en-US" sz="3200" b="1" dirty="0">
              <a:latin typeface="Lato" panose="020F0502020204030203" pitchFamily="34" charset="77"/>
            </a:endParaRPr>
          </a:p>
        </p:txBody>
      </p:sp>
      <p:graphicFrame>
        <p:nvGraphicFramePr>
          <p:cNvPr id="2" name="Table 1">
            <a:extLst>
              <a:ext uri="{FF2B5EF4-FFF2-40B4-BE49-F238E27FC236}">
                <a16:creationId xmlns:a16="http://schemas.microsoft.com/office/drawing/2014/main" id="{B1E7F9A3-271E-BA2C-CD34-A32E5F9993CC}"/>
              </a:ext>
            </a:extLst>
          </p:cNvPr>
          <p:cNvGraphicFramePr>
            <a:graphicFrameLocks noGrp="1"/>
          </p:cNvGraphicFramePr>
          <p:nvPr>
            <p:extLst>
              <p:ext uri="{D42A27DB-BD31-4B8C-83A1-F6EECF244321}">
                <p14:modId xmlns:p14="http://schemas.microsoft.com/office/powerpoint/2010/main" val="2150564460"/>
              </p:ext>
            </p:extLst>
          </p:nvPr>
        </p:nvGraphicFramePr>
        <p:xfrm>
          <a:off x="1123174" y="1676486"/>
          <a:ext cx="9450352" cy="4420920"/>
        </p:xfrm>
        <a:graphic>
          <a:graphicData uri="http://schemas.openxmlformats.org/drawingml/2006/table">
            <a:tbl>
              <a:tblPr/>
              <a:tblGrid>
                <a:gridCol w="4774024">
                  <a:extLst>
                    <a:ext uri="{9D8B030D-6E8A-4147-A177-3AD203B41FA5}">
                      <a16:colId xmlns:a16="http://schemas.microsoft.com/office/drawing/2014/main" val="1316754803"/>
                    </a:ext>
                  </a:extLst>
                </a:gridCol>
                <a:gridCol w="4676328">
                  <a:extLst>
                    <a:ext uri="{9D8B030D-6E8A-4147-A177-3AD203B41FA5}">
                      <a16:colId xmlns:a16="http://schemas.microsoft.com/office/drawing/2014/main" val="1258010989"/>
                    </a:ext>
                  </a:extLst>
                </a:gridCol>
              </a:tblGrid>
              <a:tr h="105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Lato" panose="020F0502020204030203" pitchFamily="34" charset="77"/>
                          <a:ea typeface="+mn-ea"/>
                          <a:cs typeface="+mn-cs"/>
                        </a:rPr>
                        <a:t>9:00am </a:t>
                      </a:r>
                      <a:r>
                        <a:rPr lang="en-AU" sz="1600" b="1" dirty="0">
                          <a:solidFill>
                            <a:schemeClr val="tx1"/>
                          </a:solidFill>
                          <a:effectLst/>
                          <a:latin typeface="Lato" panose="020F0502020204030203" pitchFamily="34" charset="77"/>
                        </a:rPr>
                        <a:t>Registration</a:t>
                      </a:r>
                      <a:r>
                        <a:rPr lang="en-AU" sz="1600" dirty="0">
                          <a:solidFill>
                            <a:schemeClr val="tx1"/>
                          </a:solidFill>
                          <a:effectLst/>
                          <a:latin typeface="Lato" panose="020F0502020204030203" pitchFamily="34" charset="77"/>
                        </a:rPr>
                        <a:t> </a:t>
                      </a:r>
                      <a:r>
                        <a:rPr lang="en-AU" sz="1600" dirty="0">
                          <a:effectLst/>
                          <a:latin typeface="Lato" panose="020F0502020204030203" pitchFamily="34" charset="77"/>
                        </a:rPr>
                        <a:t>(Tea &amp; Coffee available) </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Lato" panose="020F0502020204030203" pitchFamily="34" charset="77"/>
                          <a:ea typeface="+mn-ea"/>
                          <a:cs typeface="+mn-cs"/>
                        </a:rPr>
                        <a:t>12:15pm</a:t>
                      </a:r>
                      <a:r>
                        <a:rPr lang="en-AU" sz="1600" dirty="0">
                          <a:solidFill>
                            <a:schemeClr val="tx1"/>
                          </a:solidFill>
                          <a:effectLst/>
                          <a:latin typeface="Lato" panose="020F0502020204030203" pitchFamily="34" charset="77"/>
                        </a:rPr>
                        <a:t> </a:t>
                      </a:r>
                      <a:r>
                        <a:rPr lang="en-AU" sz="1600" b="1" dirty="0">
                          <a:solidFill>
                            <a:schemeClr val="tx1"/>
                          </a:solidFill>
                          <a:effectLst/>
                          <a:latin typeface="Lato" panose="020F0502020204030203" pitchFamily="34" charset="77"/>
                        </a:rPr>
                        <a:t>Lunch with Exhibitors</a:t>
                      </a:r>
                      <a:endParaRPr lang="en-AU" sz="1600" dirty="0">
                        <a:solidFill>
                          <a:schemeClr val="tx1"/>
                        </a:solidFill>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734497"/>
                  </a:ext>
                </a:extLst>
              </a:tr>
              <a:tr h="105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b="1" kern="1200" dirty="0">
                        <a:solidFill>
                          <a:schemeClr val="tx1"/>
                        </a:solidFill>
                        <a:effectLst/>
                        <a:latin typeface="Lato" panose="020F0502020204030203" pitchFamily="34"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Lato" panose="020F0502020204030203" pitchFamily="34" charset="77"/>
                          <a:ea typeface="+mn-ea"/>
                          <a:cs typeface="+mn-cs"/>
                        </a:rPr>
                        <a:t>9:30am</a:t>
                      </a:r>
                      <a:r>
                        <a:rPr lang="en-AU" sz="1600" dirty="0">
                          <a:solidFill>
                            <a:schemeClr val="tx1"/>
                          </a:solidFill>
                          <a:effectLst/>
                          <a:latin typeface="Lato" panose="020F0502020204030203" pitchFamily="34" charset="77"/>
                        </a:rPr>
                        <a:t> </a:t>
                      </a:r>
                      <a:r>
                        <a:rPr lang="en-AU" sz="1600" b="1" dirty="0">
                          <a:solidFill>
                            <a:schemeClr val="tx1"/>
                          </a:solidFill>
                          <a:effectLst/>
                          <a:latin typeface="Lato" panose="020F0502020204030203" pitchFamily="34" charset="77"/>
                        </a:rPr>
                        <a:t>Session 1</a:t>
                      </a:r>
                      <a:endParaRPr lang="en-AU" sz="1600" dirty="0">
                        <a:solidFill>
                          <a:schemeClr val="tx1"/>
                        </a:solidFill>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b="1" kern="1200" dirty="0">
                        <a:solidFill>
                          <a:schemeClr val="tx1"/>
                        </a:solidFill>
                        <a:effectLst/>
                        <a:latin typeface="Lato" panose="020F0502020204030203" pitchFamily="34"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Lato" panose="020F0502020204030203" pitchFamily="34" charset="77"/>
                          <a:ea typeface="+mn-ea"/>
                          <a:cs typeface="+mn-cs"/>
                        </a:rPr>
                        <a:t>1:00pm </a:t>
                      </a:r>
                      <a:r>
                        <a:rPr lang="en-AU" sz="1600" b="1" dirty="0">
                          <a:solidFill>
                            <a:schemeClr val="tx1"/>
                          </a:solidFill>
                          <a:effectLst/>
                          <a:latin typeface="Lato" panose="020F0502020204030203" pitchFamily="34" charset="77"/>
                        </a:rPr>
                        <a:t>Session 3</a:t>
                      </a:r>
                      <a:endParaRPr lang="en-AU" sz="1600" dirty="0">
                        <a:solidFill>
                          <a:schemeClr val="tx1"/>
                        </a:solidFill>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4918129"/>
                  </a:ext>
                </a:extLst>
              </a:tr>
              <a:tr h="226632">
                <a:tc>
                  <a:txBody>
                    <a:bodyPr/>
                    <a:lstStyle/>
                    <a:p>
                      <a:pPr>
                        <a:lnSpc>
                          <a:spcPct val="100000"/>
                        </a:lnSpc>
                        <a:buNone/>
                      </a:pPr>
                      <a:r>
                        <a:rPr lang="en-AU" sz="1600" dirty="0">
                          <a:effectLst/>
                          <a:latin typeface="Lato" panose="020F0502020204030203" pitchFamily="34" charset="77"/>
                        </a:rPr>
                        <a:t>Welcome to Country</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buNone/>
                      </a:pPr>
                      <a:r>
                        <a:rPr lang="en-AU" sz="1600" dirty="0">
                          <a:effectLst/>
                          <a:latin typeface="Lato" panose="020F0502020204030203" pitchFamily="34" charset="77"/>
                        </a:rPr>
                        <a:t>Somatic Movement Exercise</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5642575"/>
                  </a:ext>
                </a:extLst>
              </a:tr>
              <a:tr h="307579">
                <a:tc>
                  <a:txBody>
                    <a:bodyPr/>
                    <a:lstStyle/>
                    <a:p>
                      <a:pPr>
                        <a:lnSpc>
                          <a:spcPct val="100000"/>
                        </a:lnSpc>
                        <a:buNone/>
                      </a:pPr>
                      <a:r>
                        <a:rPr lang="en-AU" sz="1600" dirty="0">
                          <a:effectLst/>
                          <a:latin typeface="Lato" panose="020F0502020204030203" pitchFamily="34" charset="77"/>
                        </a:rPr>
                        <a:t>Welcome &amp; Opening Introduction</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buNone/>
                      </a:pPr>
                      <a:r>
                        <a:rPr lang="en-AU" sz="1600" dirty="0">
                          <a:effectLst/>
                          <a:latin typeface="Lato" panose="020F0502020204030203" pitchFamily="34" charset="77"/>
                        </a:rPr>
                        <a:t>Consultation Activity with Carers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effectLst/>
                          <a:latin typeface="Lato" panose="020F0502020204030203" pitchFamily="34" charset="77"/>
                        </a:rPr>
                        <a:t>Guided Meditation Session</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2359765"/>
                  </a:ext>
                </a:extLst>
              </a:tr>
              <a:tr h="387897">
                <a:tc>
                  <a:txBody>
                    <a:bodyPr/>
                    <a:lstStyle/>
                    <a:p>
                      <a:pPr>
                        <a:lnSpc>
                          <a:spcPct val="100000"/>
                        </a:lnSpc>
                        <a:buNone/>
                      </a:pPr>
                      <a:r>
                        <a:rPr lang="en-AU" sz="1600" dirty="0">
                          <a:effectLst/>
                          <a:latin typeface="Lato" panose="020F0502020204030203" pitchFamily="34" charset="77"/>
                        </a:rPr>
                        <a:t>Connection Activity</a:t>
                      </a:r>
                    </a:p>
                    <a:p>
                      <a:pPr>
                        <a:lnSpc>
                          <a:spcPct val="100000"/>
                        </a:lnSpc>
                        <a:buNone/>
                      </a:pPr>
                      <a:r>
                        <a:rPr lang="en-AU" sz="1600" dirty="0">
                          <a:effectLst/>
                          <a:latin typeface="Lato" panose="020F0502020204030203" pitchFamily="34" charset="77"/>
                        </a:rPr>
                        <a:t>Introduction of Guest Speakers;</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effectLst/>
                          <a:latin typeface="Lato" panose="020F0502020204030203" pitchFamily="34" charset="77"/>
                        </a:rPr>
                        <a:t>Forum Wrap Up</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effectLst/>
                          <a:latin typeface="Lato" panose="020F0502020204030203" pitchFamily="34" charset="77"/>
                        </a:rPr>
                        <a:t>Survey,  Feedback &amp; Lucky Door Prizes</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9082272"/>
                  </a:ext>
                </a:extLst>
              </a:tr>
              <a:tr h="0">
                <a:tc>
                  <a:txBody>
                    <a:bodyPr/>
                    <a:lstStyle/>
                    <a:p>
                      <a:pPr>
                        <a:lnSpc>
                          <a:spcPct val="100000"/>
                        </a:lnSpc>
                        <a:buNone/>
                      </a:pPr>
                      <a:r>
                        <a:rPr lang="en-AU" sz="1600" dirty="0">
                          <a:effectLst/>
                          <a:latin typeface="Lato" panose="020F0502020204030203" pitchFamily="34" charset="77"/>
                        </a:rPr>
                        <a:t>Question &amp; Answer Session</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dirty="0">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6375480"/>
                  </a:ext>
                </a:extLst>
              </a:tr>
              <a:tr h="105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b="1" kern="1200" dirty="0">
                        <a:solidFill>
                          <a:schemeClr val="tx1"/>
                        </a:solidFill>
                        <a:effectLst/>
                        <a:latin typeface="Lato" panose="020F0502020204030203" pitchFamily="34"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Lato" panose="020F0502020204030203" pitchFamily="34" charset="77"/>
                          <a:ea typeface="+mn-ea"/>
                          <a:cs typeface="+mn-cs"/>
                        </a:rPr>
                        <a:t>11:00am Morning Tea with Exhibitors</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Lato" panose="020F0502020204030203" pitchFamily="34" charset="77"/>
                          <a:ea typeface="+mn-ea"/>
                          <a:cs typeface="+mn-cs"/>
                        </a:rPr>
                        <a:t>3:00pm Forum End; Afternoon Tea with Exhibitors</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017687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dirty="0">
                        <a:solidFill>
                          <a:srgbClr val="006D5C"/>
                        </a:solidFill>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b="1" kern="1200" dirty="0">
                        <a:solidFill>
                          <a:schemeClr val="tx1"/>
                        </a:solidFill>
                        <a:effectLst/>
                        <a:latin typeface="Lato" panose="020F0502020204030203" pitchFamily="34" charset="77"/>
                        <a:ea typeface="+mn-ea"/>
                        <a:cs typeface="+mn-cs"/>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2020806"/>
                  </a:ext>
                </a:extLst>
              </a:tr>
              <a:tr h="105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Lato" panose="020F0502020204030203" pitchFamily="34" charset="77"/>
                          <a:ea typeface="+mn-ea"/>
                          <a:cs typeface="+mn-cs"/>
                        </a:rPr>
                        <a:t>11:30am</a:t>
                      </a:r>
                      <a:r>
                        <a:rPr lang="en-AU" sz="1600" dirty="0">
                          <a:solidFill>
                            <a:schemeClr val="tx1"/>
                          </a:solidFill>
                          <a:effectLst/>
                          <a:latin typeface="Lato" panose="020F0502020204030203" pitchFamily="34" charset="77"/>
                        </a:rPr>
                        <a:t> </a:t>
                      </a:r>
                      <a:r>
                        <a:rPr lang="en-AU" sz="1600" b="1" dirty="0">
                          <a:solidFill>
                            <a:schemeClr val="tx1"/>
                          </a:solidFill>
                          <a:effectLst/>
                          <a:latin typeface="Lato" panose="020F0502020204030203" pitchFamily="34" charset="77"/>
                        </a:rPr>
                        <a:t>Session 2</a:t>
                      </a:r>
                      <a:endParaRPr lang="en-AU" sz="1600" dirty="0">
                        <a:solidFill>
                          <a:schemeClr val="tx1"/>
                        </a:solidFill>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b="1" kern="1200" dirty="0">
                        <a:solidFill>
                          <a:srgbClr val="006D5C"/>
                        </a:solidFill>
                        <a:effectLst/>
                        <a:latin typeface="Lato" panose="020F0502020204030203" pitchFamily="34" charset="77"/>
                        <a:ea typeface="+mn-ea"/>
                        <a:cs typeface="+mn-cs"/>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5477736"/>
                  </a:ext>
                </a:extLst>
              </a:tr>
              <a:tr h="275625">
                <a:tc>
                  <a:txBody>
                    <a:bodyPr/>
                    <a:lstStyle/>
                    <a:p>
                      <a:pPr>
                        <a:lnSpc>
                          <a:spcPct val="100000"/>
                        </a:lnSpc>
                        <a:buNone/>
                      </a:pPr>
                      <a:r>
                        <a:rPr lang="en-AU" sz="1600" dirty="0">
                          <a:effectLst/>
                          <a:latin typeface="Lato" panose="020F0502020204030203" pitchFamily="34" charset="77"/>
                        </a:rPr>
                        <a:t>Panel Discussion with Local Supporters</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buNone/>
                      </a:pPr>
                      <a:endParaRPr lang="en-AU" sz="1600" dirty="0">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2491855"/>
                  </a:ext>
                </a:extLst>
              </a:tr>
              <a:tr h="226632">
                <a:tc>
                  <a:txBody>
                    <a:bodyPr/>
                    <a:lstStyle/>
                    <a:p>
                      <a:pPr>
                        <a:lnSpc>
                          <a:spcPct val="100000"/>
                        </a:lnSpc>
                        <a:buNone/>
                      </a:pPr>
                      <a:r>
                        <a:rPr lang="en-AU" sz="1600">
                          <a:effectLst/>
                          <a:latin typeface="Lato" panose="020F0502020204030203" pitchFamily="34" charset="77"/>
                        </a:rPr>
                        <a:t>Question &amp; Answer Session</a:t>
                      </a: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buNone/>
                      </a:pPr>
                      <a:endParaRPr lang="en-AU" sz="1600" dirty="0">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0483031"/>
                  </a:ext>
                </a:extLst>
              </a:tr>
              <a:tr h="226632">
                <a:tc>
                  <a:txBody>
                    <a:bodyPr/>
                    <a:lstStyle/>
                    <a:p>
                      <a:pPr>
                        <a:lnSpc>
                          <a:spcPct val="100000"/>
                        </a:lnSpc>
                        <a:buNone/>
                      </a:pPr>
                      <a:endParaRPr lang="en-AU" sz="1600" dirty="0">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buNone/>
                      </a:pPr>
                      <a:endParaRPr lang="en-AU" sz="1600" dirty="0">
                        <a:effectLst/>
                        <a:latin typeface="Lato" panose="020F0502020204030203" pitchFamily="34" charset="77"/>
                      </a:endParaRPr>
                    </a:p>
                  </a:txBody>
                  <a:tcPr marL="21645" marR="21645" marT="21645" marB="21645">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0235969"/>
                  </a:ext>
                </a:extLst>
              </a:tr>
            </a:tbl>
          </a:graphicData>
        </a:graphic>
      </p:graphicFrame>
    </p:spTree>
    <p:extLst>
      <p:ext uri="{BB962C8B-B14F-4D97-AF65-F5344CB8AC3E}">
        <p14:creationId xmlns:p14="http://schemas.microsoft.com/office/powerpoint/2010/main" val="3670700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507748A-C6F3-4961-B026-80F1FAC2C754}"/>
              </a:ext>
            </a:extLst>
          </p:cNvPr>
          <p:cNvSpPr>
            <a:spLocks noGrp="1"/>
          </p:cNvSpPr>
          <p:nvPr>
            <p:ph idx="1"/>
          </p:nvPr>
        </p:nvSpPr>
        <p:spPr>
          <a:xfrm>
            <a:off x="662709" y="1908752"/>
            <a:ext cx="9999689" cy="4351338"/>
          </a:xfrm>
        </p:spPr>
        <p:txBody>
          <a:bodyPr vert="horz" lIns="91440" tIns="45720" rIns="91440" bIns="45720" rtlCol="0" anchor="t">
            <a:normAutofit fontScale="92500"/>
          </a:bodyPr>
          <a:lstStyle/>
          <a:p>
            <a:pPr marL="365760" indent="-365760">
              <a:lnSpc>
                <a:spcPct val="110000"/>
              </a:lnSpc>
              <a:spcBef>
                <a:spcPts val="0"/>
              </a:spcBef>
            </a:pPr>
            <a:r>
              <a:rPr lang="en-US" sz="3200" dirty="0">
                <a:solidFill>
                  <a:schemeClr val="tx1">
                    <a:lumMod val="65000"/>
                    <a:lumOff val="35000"/>
                  </a:schemeClr>
                </a:solidFill>
                <a:latin typeface="Open Sans"/>
                <a:ea typeface="Open Sans"/>
                <a:cs typeface="Open Sans"/>
              </a:rPr>
              <a:t>Helps carers explore, prepare for and transition into study, work or volunteering</a:t>
            </a:r>
          </a:p>
          <a:p>
            <a:pPr marL="365760" indent="-365760">
              <a:lnSpc>
                <a:spcPct val="110000"/>
              </a:lnSpc>
              <a:spcBef>
                <a:spcPts val="0"/>
              </a:spcBef>
            </a:pPr>
            <a:r>
              <a:rPr lang="en-US" sz="3200" dirty="0">
                <a:solidFill>
                  <a:schemeClr val="tx1">
                    <a:lumMod val="65000"/>
                    <a:lumOff val="35000"/>
                  </a:schemeClr>
                </a:solidFill>
                <a:latin typeface="Open Sans"/>
                <a:ea typeface="Open Sans"/>
                <a:cs typeface="Open Sans"/>
              </a:rPr>
              <a:t>1:1 and group support with a Vocational Navigator</a:t>
            </a:r>
          </a:p>
          <a:p>
            <a:pPr marL="365760" indent="-365760">
              <a:lnSpc>
                <a:spcPct val="110000"/>
              </a:lnSpc>
              <a:spcBef>
                <a:spcPts val="0"/>
              </a:spcBef>
            </a:pPr>
            <a:r>
              <a:rPr lang="en-US" sz="3200" dirty="0">
                <a:solidFill>
                  <a:schemeClr val="tx1">
                    <a:lumMod val="65000"/>
                    <a:lumOff val="35000"/>
                  </a:schemeClr>
                </a:solidFill>
                <a:latin typeface="Open Sans"/>
                <a:ea typeface="Open Sans"/>
                <a:cs typeface="Open Sans"/>
              </a:rPr>
              <a:t>Completely voluntary and flexible</a:t>
            </a:r>
          </a:p>
          <a:p>
            <a:pPr marL="365760" indent="-365760">
              <a:lnSpc>
                <a:spcPct val="110000"/>
              </a:lnSpc>
              <a:spcBef>
                <a:spcPts val="0"/>
              </a:spcBef>
            </a:pPr>
            <a:r>
              <a:rPr lang="en-US" sz="3200" dirty="0">
                <a:solidFill>
                  <a:schemeClr val="tx1">
                    <a:lumMod val="65000"/>
                    <a:lumOff val="35000"/>
                  </a:schemeClr>
                </a:solidFill>
                <a:latin typeface="Open Sans"/>
                <a:ea typeface="Open Sans"/>
                <a:cs typeface="Open Sans"/>
              </a:rPr>
              <a:t>Delivered under Carer Gateway independently or alongside other supports carers might be accessing</a:t>
            </a:r>
          </a:p>
          <a:p>
            <a:pPr marL="365760" indent="-365760">
              <a:lnSpc>
                <a:spcPct val="110000"/>
              </a:lnSpc>
              <a:spcBef>
                <a:spcPts val="0"/>
              </a:spcBef>
            </a:pPr>
            <a:r>
              <a:rPr lang="en-US" sz="3200" dirty="0">
                <a:solidFill>
                  <a:schemeClr val="tx1">
                    <a:lumMod val="65000"/>
                    <a:lumOff val="35000"/>
                  </a:schemeClr>
                </a:solidFill>
                <a:latin typeface="Open Sans"/>
                <a:ea typeface="Open Sans"/>
                <a:cs typeface="Open Sans"/>
              </a:rPr>
              <a:t>Meets carers where they’re at – emotionally, practically and geographically</a:t>
            </a:r>
          </a:p>
          <a:p>
            <a:pPr marL="365760" indent="-365760">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AU" dirty="0">
              <a:solidFill>
                <a:schemeClr val="tx1">
                  <a:lumMod val="65000"/>
                  <a:lumOff val="35000"/>
                </a:schemeClr>
              </a:solidFill>
              <a:latin typeface="Open Sans"/>
              <a:ea typeface="Open Sans"/>
              <a:cs typeface="Open Sans"/>
            </a:endParaRPr>
          </a:p>
        </p:txBody>
      </p:sp>
      <p:sp>
        <p:nvSpPr>
          <p:cNvPr id="8" name="Title 1">
            <a:extLst>
              <a:ext uri="{FF2B5EF4-FFF2-40B4-BE49-F238E27FC236}">
                <a16:creationId xmlns:a16="http://schemas.microsoft.com/office/drawing/2014/main" id="{3379A574-43F4-46CD-9CDC-40C40C48CCCA}"/>
              </a:ext>
            </a:extLst>
          </p:cNvPr>
          <p:cNvSpPr>
            <a:spLocks noGrp="1"/>
          </p:cNvSpPr>
          <p:nvPr/>
        </p:nvSpPr>
        <p:spPr>
          <a:xfrm>
            <a:off x="662709" y="379592"/>
            <a:ext cx="942546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A tailored employment support program for carers</a:t>
            </a:r>
          </a:p>
        </p:txBody>
      </p:sp>
      <p:pic>
        <p:nvPicPr>
          <p:cNvPr id="2" name="Picture 1" descr="Icon&#10;&#10;Description automatically generated">
            <a:extLst>
              <a:ext uri="{FF2B5EF4-FFF2-40B4-BE49-F238E27FC236}">
                <a16:creationId xmlns:a16="http://schemas.microsoft.com/office/drawing/2014/main" id="{E38ADF32-0B90-4695-B0F0-8C300CCA2A89}"/>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spTree>
    <p:extLst>
      <p:ext uri="{BB962C8B-B14F-4D97-AF65-F5344CB8AC3E}">
        <p14:creationId xmlns:p14="http://schemas.microsoft.com/office/powerpoint/2010/main" val="1854032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F98C8-F5F0-C5F4-3648-6A569CF4B588}"/>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F63A7E9-2918-77A9-50F7-CC5C421F65A7}"/>
              </a:ext>
            </a:extLst>
          </p:cNvPr>
          <p:cNvSpPr>
            <a:spLocks noGrp="1"/>
          </p:cNvSpPr>
          <p:nvPr>
            <p:ph idx="1"/>
          </p:nvPr>
        </p:nvSpPr>
        <p:spPr>
          <a:xfrm>
            <a:off x="838200" y="1825625"/>
            <a:ext cx="8807367" cy="4351338"/>
          </a:xfrm>
        </p:spPr>
        <p:txBody>
          <a:bodyPr vert="horz" lIns="91440" tIns="45720" rIns="91440" bIns="45720" rtlCol="0" anchor="t">
            <a:normAutofit/>
          </a:bodyPr>
          <a:lstStyle/>
          <a:p>
            <a:pPr marL="0" indent="0">
              <a:lnSpc>
                <a:spcPct val="100000"/>
              </a:lnSpc>
              <a:buNone/>
            </a:pPr>
            <a:r>
              <a:rPr lang="en-US" sz="3200" dirty="0">
                <a:solidFill>
                  <a:schemeClr val="tx1">
                    <a:lumMod val="65000"/>
                    <a:lumOff val="35000"/>
                  </a:schemeClr>
                </a:solidFill>
                <a:latin typeface="Open Sans"/>
                <a:ea typeface="Open Sans"/>
                <a:cs typeface="Open Sans"/>
              </a:rPr>
              <a:t>Vocational Pathway Program aims to:</a:t>
            </a:r>
          </a:p>
          <a:p>
            <a:pPr marL="365760" indent="-365760">
              <a:lnSpc>
                <a:spcPct val="100000"/>
              </a:lnSpc>
            </a:pPr>
            <a:r>
              <a:rPr lang="en-US" sz="3200" dirty="0">
                <a:solidFill>
                  <a:schemeClr val="tx1">
                    <a:lumMod val="65000"/>
                    <a:lumOff val="35000"/>
                  </a:schemeClr>
                </a:solidFill>
                <a:latin typeface="Open Sans"/>
                <a:ea typeface="Open Sans"/>
                <a:cs typeface="Open Sans"/>
              </a:rPr>
              <a:t>Promote empowerment, not just support</a:t>
            </a:r>
          </a:p>
          <a:p>
            <a:pPr marL="365760" indent="-365760">
              <a:lnSpc>
                <a:spcPct val="100000"/>
              </a:lnSpc>
            </a:pPr>
            <a:r>
              <a:rPr lang="en-US" sz="3200" dirty="0">
                <a:solidFill>
                  <a:schemeClr val="tx1">
                    <a:lumMod val="65000"/>
                    <a:lumOff val="35000"/>
                  </a:schemeClr>
                </a:solidFill>
                <a:latin typeface="Open Sans"/>
                <a:ea typeface="Open Sans"/>
                <a:cs typeface="Open Sans"/>
              </a:rPr>
              <a:t>Improve long-term wellbeing</a:t>
            </a:r>
          </a:p>
          <a:p>
            <a:pPr marL="365760" indent="-365760">
              <a:lnSpc>
                <a:spcPct val="100000"/>
              </a:lnSpc>
            </a:pPr>
            <a:r>
              <a:rPr lang="en-US" sz="3200" dirty="0">
                <a:solidFill>
                  <a:schemeClr val="tx1">
                    <a:lumMod val="65000"/>
                    <a:lumOff val="35000"/>
                  </a:schemeClr>
                </a:solidFill>
                <a:latin typeface="Open Sans"/>
                <a:ea typeface="Open Sans"/>
                <a:cs typeface="Open Sans"/>
              </a:rPr>
              <a:t>Help break cycles of disadvantage</a:t>
            </a:r>
          </a:p>
          <a:p>
            <a:pPr marL="365760" indent="-365760">
              <a:lnSpc>
                <a:spcPct val="100000"/>
              </a:lnSpc>
            </a:pPr>
            <a:r>
              <a:rPr lang="en-US" sz="3200" dirty="0">
                <a:solidFill>
                  <a:schemeClr val="tx1">
                    <a:lumMod val="65000"/>
                    <a:lumOff val="35000"/>
                  </a:schemeClr>
                </a:solidFill>
                <a:latin typeface="Open Sans"/>
                <a:ea typeface="Open Sans"/>
                <a:cs typeface="Open Sans"/>
              </a:rPr>
              <a:t>Connect carers to meaningful pathways</a:t>
            </a:r>
            <a:br>
              <a:rPr lang="en-US" sz="3200" dirty="0">
                <a:solidFill>
                  <a:schemeClr val="tx1">
                    <a:lumMod val="65000"/>
                    <a:lumOff val="35000"/>
                  </a:schemeClr>
                </a:solidFill>
                <a:latin typeface="Open Sans"/>
                <a:ea typeface="Open Sans"/>
                <a:cs typeface="Open Sans"/>
              </a:rPr>
            </a:br>
            <a:endParaRPr lang="en-US" sz="3200" dirty="0">
              <a:solidFill>
                <a:schemeClr val="tx1">
                  <a:lumMod val="65000"/>
                  <a:lumOff val="35000"/>
                </a:schemeClr>
              </a:solidFill>
              <a:latin typeface="Open Sans"/>
              <a:ea typeface="Open Sans"/>
              <a:cs typeface="Open Sans"/>
            </a:endParaRPr>
          </a:p>
          <a:p>
            <a:pPr marL="365760" indent="-365760">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AU" dirty="0">
              <a:solidFill>
                <a:schemeClr val="tx1">
                  <a:lumMod val="65000"/>
                  <a:lumOff val="35000"/>
                </a:schemeClr>
              </a:solidFill>
              <a:latin typeface="Open Sans"/>
              <a:ea typeface="Open Sans"/>
              <a:cs typeface="Open Sans"/>
            </a:endParaRPr>
          </a:p>
        </p:txBody>
      </p:sp>
      <p:sp>
        <p:nvSpPr>
          <p:cNvPr id="8" name="Title 1">
            <a:extLst>
              <a:ext uri="{FF2B5EF4-FFF2-40B4-BE49-F238E27FC236}">
                <a16:creationId xmlns:a16="http://schemas.microsoft.com/office/drawing/2014/main" id="{F3D1022B-5DA0-D325-B17C-3C0CD04E4496}"/>
              </a:ext>
            </a:extLst>
          </p:cNvPr>
          <p:cNvSpPr>
            <a:spLocks noGrp="1"/>
          </p:cNvSpPr>
          <p:nvPr/>
        </p:nvSpPr>
        <p:spPr>
          <a:xfrm>
            <a:off x="866852" y="379592"/>
            <a:ext cx="942546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The Need is clear:</a:t>
            </a:r>
          </a:p>
        </p:txBody>
      </p:sp>
      <p:pic>
        <p:nvPicPr>
          <p:cNvPr id="2" name="Picture 1" descr="Icon&#10;&#10;Description automatically generated">
            <a:extLst>
              <a:ext uri="{FF2B5EF4-FFF2-40B4-BE49-F238E27FC236}">
                <a16:creationId xmlns:a16="http://schemas.microsoft.com/office/drawing/2014/main" id="{2FD3F0BA-4E0C-93B9-0BD7-29EDEC61104C}"/>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spTree>
    <p:extLst>
      <p:ext uri="{BB962C8B-B14F-4D97-AF65-F5344CB8AC3E}">
        <p14:creationId xmlns:p14="http://schemas.microsoft.com/office/powerpoint/2010/main" val="727112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2138A-6A7E-25E6-79BD-A5D22074CAFF}"/>
            </a:ext>
          </a:extLst>
        </p:cNvPr>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164598BC-7369-EB2C-8A73-CA23DE8695BB}"/>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sp>
        <p:nvSpPr>
          <p:cNvPr id="6" name="Content Placeholder 5">
            <a:extLst>
              <a:ext uri="{FF2B5EF4-FFF2-40B4-BE49-F238E27FC236}">
                <a16:creationId xmlns:a16="http://schemas.microsoft.com/office/drawing/2014/main" id="{661D679A-7D08-82ED-2342-EF94F2206171}"/>
              </a:ext>
            </a:extLst>
          </p:cNvPr>
          <p:cNvSpPr>
            <a:spLocks noGrp="1"/>
          </p:cNvSpPr>
          <p:nvPr>
            <p:ph idx="1"/>
          </p:nvPr>
        </p:nvSpPr>
        <p:spPr>
          <a:xfrm>
            <a:off x="838200" y="1825625"/>
            <a:ext cx="8807367" cy="4351338"/>
          </a:xfrm>
        </p:spPr>
        <p:txBody>
          <a:bodyPr vert="horz" lIns="91440" tIns="45720" rIns="91440" bIns="45720" rtlCol="0" anchor="t">
            <a:normAutofit/>
          </a:bodyPr>
          <a:lstStyle/>
          <a:p>
            <a:pPr marL="365760" indent="-365760">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AU" dirty="0">
              <a:solidFill>
                <a:schemeClr val="tx1">
                  <a:lumMod val="65000"/>
                  <a:lumOff val="35000"/>
                </a:schemeClr>
              </a:solidFill>
              <a:latin typeface="Open Sans"/>
              <a:ea typeface="Open Sans"/>
              <a:cs typeface="Open Sans"/>
            </a:endParaRPr>
          </a:p>
        </p:txBody>
      </p:sp>
      <p:sp>
        <p:nvSpPr>
          <p:cNvPr id="8" name="Title 1">
            <a:extLst>
              <a:ext uri="{FF2B5EF4-FFF2-40B4-BE49-F238E27FC236}">
                <a16:creationId xmlns:a16="http://schemas.microsoft.com/office/drawing/2014/main" id="{2A68627A-C532-B770-B1F6-BD8833D3F387}"/>
              </a:ext>
            </a:extLst>
          </p:cNvPr>
          <p:cNvSpPr>
            <a:spLocks noGrp="1"/>
          </p:cNvSpPr>
          <p:nvPr/>
        </p:nvSpPr>
        <p:spPr>
          <a:xfrm>
            <a:off x="776911" y="379592"/>
            <a:ext cx="1057064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The Vocational Navigation Journey </a:t>
            </a:r>
          </a:p>
        </p:txBody>
      </p:sp>
      <p:pic>
        <p:nvPicPr>
          <p:cNvPr id="3" name="Picture 2">
            <a:extLst>
              <a:ext uri="{FF2B5EF4-FFF2-40B4-BE49-F238E27FC236}">
                <a16:creationId xmlns:a16="http://schemas.microsoft.com/office/drawing/2014/main" id="{99A1AA5D-54C3-4BE5-4720-27F18F933C40}"/>
              </a:ext>
            </a:extLst>
          </p:cNvPr>
          <p:cNvPicPr>
            <a:picLocks noChangeAspect="1"/>
          </p:cNvPicPr>
          <p:nvPr/>
        </p:nvPicPr>
        <p:blipFill>
          <a:blip r:embed="rId4"/>
          <a:stretch>
            <a:fillRect/>
          </a:stretch>
        </p:blipFill>
        <p:spPr>
          <a:xfrm>
            <a:off x="1703277" y="1603881"/>
            <a:ext cx="8098564" cy="4352761"/>
          </a:xfrm>
          <a:prstGeom prst="rect">
            <a:avLst/>
          </a:prstGeom>
        </p:spPr>
      </p:pic>
    </p:spTree>
    <p:extLst>
      <p:ext uri="{BB962C8B-B14F-4D97-AF65-F5344CB8AC3E}">
        <p14:creationId xmlns:p14="http://schemas.microsoft.com/office/powerpoint/2010/main" val="1043134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1EB59-84CB-8214-FA71-F98D5CDA9B18}"/>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3A7DF86-F6C9-B9FE-2781-2835E6E94C8A}"/>
              </a:ext>
            </a:extLst>
          </p:cNvPr>
          <p:cNvSpPr>
            <a:spLocks noGrp="1"/>
          </p:cNvSpPr>
          <p:nvPr>
            <p:ph idx="1"/>
          </p:nvPr>
        </p:nvSpPr>
        <p:spPr>
          <a:xfrm>
            <a:off x="838200" y="1825625"/>
            <a:ext cx="8807367" cy="4351338"/>
          </a:xfrm>
        </p:spPr>
        <p:txBody>
          <a:bodyPr vert="horz" lIns="91440" tIns="45720" rIns="91440" bIns="45720" rtlCol="0" anchor="t">
            <a:normAutofit/>
          </a:bodyPr>
          <a:lstStyle/>
          <a:p>
            <a:pPr marL="365760" indent="-365760">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AU" dirty="0">
              <a:solidFill>
                <a:schemeClr val="tx1">
                  <a:lumMod val="65000"/>
                  <a:lumOff val="35000"/>
                </a:schemeClr>
              </a:solidFill>
              <a:latin typeface="Open Sans"/>
              <a:ea typeface="Open Sans"/>
              <a:cs typeface="Open Sans"/>
            </a:endParaRPr>
          </a:p>
        </p:txBody>
      </p:sp>
      <p:sp>
        <p:nvSpPr>
          <p:cNvPr id="8" name="Title 1">
            <a:extLst>
              <a:ext uri="{FF2B5EF4-FFF2-40B4-BE49-F238E27FC236}">
                <a16:creationId xmlns:a16="http://schemas.microsoft.com/office/drawing/2014/main" id="{8B91C04B-9165-425D-50E1-2F44FFAF7F10}"/>
              </a:ext>
            </a:extLst>
          </p:cNvPr>
          <p:cNvSpPr>
            <a:spLocks noGrp="1"/>
          </p:cNvSpPr>
          <p:nvPr/>
        </p:nvSpPr>
        <p:spPr>
          <a:xfrm>
            <a:off x="866852" y="379592"/>
            <a:ext cx="942546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The Placement Journey </a:t>
            </a:r>
          </a:p>
        </p:txBody>
      </p:sp>
      <p:pic>
        <p:nvPicPr>
          <p:cNvPr id="2" name="Picture 1" descr="Icon&#10;&#10;Description automatically generated">
            <a:extLst>
              <a:ext uri="{FF2B5EF4-FFF2-40B4-BE49-F238E27FC236}">
                <a16:creationId xmlns:a16="http://schemas.microsoft.com/office/drawing/2014/main" id="{61E03F59-AE89-2522-0A0E-E2A26EEAC6D1}"/>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pic>
        <p:nvPicPr>
          <p:cNvPr id="4" name="Picture 3">
            <a:extLst>
              <a:ext uri="{FF2B5EF4-FFF2-40B4-BE49-F238E27FC236}">
                <a16:creationId xmlns:a16="http://schemas.microsoft.com/office/drawing/2014/main" id="{3FEF8A01-7B1F-BAA3-CFA6-DD7990E581A3}"/>
              </a:ext>
            </a:extLst>
          </p:cNvPr>
          <p:cNvPicPr>
            <a:picLocks noChangeAspect="1"/>
          </p:cNvPicPr>
          <p:nvPr/>
        </p:nvPicPr>
        <p:blipFill>
          <a:blip r:embed="rId4"/>
          <a:stretch>
            <a:fillRect/>
          </a:stretch>
        </p:blipFill>
        <p:spPr>
          <a:xfrm>
            <a:off x="1909478" y="1478498"/>
            <a:ext cx="8373043" cy="4173950"/>
          </a:xfrm>
          <a:prstGeom prst="rect">
            <a:avLst/>
          </a:prstGeom>
        </p:spPr>
      </p:pic>
    </p:spTree>
    <p:extLst>
      <p:ext uri="{BB962C8B-B14F-4D97-AF65-F5344CB8AC3E}">
        <p14:creationId xmlns:p14="http://schemas.microsoft.com/office/powerpoint/2010/main" val="177641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4490C7-3F92-4EF8-B442-BFC6DBA4B0E1}"/>
              </a:ext>
            </a:extLst>
          </p:cNvPr>
          <p:cNvSpPr/>
          <p:nvPr/>
        </p:nvSpPr>
        <p:spPr>
          <a:xfrm>
            <a:off x="-55418" y="-6927"/>
            <a:ext cx="12330545" cy="6913417"/>
          </a:xfrm>
          <a:prstGeom prst="rect">
            <a:avLst/>
          </a:prstGeom>
          <a:solidFill>
            <a:srgbClr val="5D56A5"/>
          </a:solidFill>
          <a:ln>
            <a:solidFill>
              <a:srgbClr val="5C56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DC69CF-D31A-4ABD-B35E-11D8D81A1093}"/>
              </a:ext>
            </a:extLst>
          </p:cNvPr>
          <p:cNvSpPr>
            <a:spLocks noGrp="1"/>
          </p:cNvSpPr>
          <p:nvPr>
            <p:ph type="title"/>
          </p:nvPr>
        </p:nvSpPr>
        <p:spPr>
          <a:xfrm>
            <a:off x="880534" y="2776043"/>
            <a:ext cx="10408356" cy="1339417"/>
          </a:xfrm>
        </p:spPr>
        <p:txBody>
          <a:bodyPr>
            <a:normAutofit fontScale="90000"/>
          </a:bodyPr>
          <a:lstStyle/>
          <a:p>
            <a:pPr algn="ctr"/>
            <a:r>
              <a:rPr lang="en-US" sz="6000" b="1" dirty="0">
                <a:solidFill>
                  <a:schemeClr val="bg1"/>
                </a:solidFill>
                <a:latin typeface="Open Sans"/>
                <a:ea typeface="Open Sans"/>
                <a:cs typeface="Calibri Light"/>
              </a:rPr>
              <a:t>What's in the coaching sessions?</a:t>
            </a:r>
          </a:p>
        </p:txBody>
      </p:sp>
    </p:spTree>
    <p:extLst>
      <p:ext uri="{BB962C8B-B14F-4D97-AF65-F5344CB8AC3E}">
        <p14:creationId xmlns:p14="http://schemas.microsoft.com/office/powerpoint/2010/main" val="207859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2F251-A6D3-5135-0E4E-89CEF44CC3DC}"/>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8A79628F-124D-8C4D-E1A8-99CFBAD05408}"/>
              </a:ext>
            </a:extLst>
          </p:cNvPr>
          <p:cNvSpPr txBox="1">
            <a:spLocks/>
          </p:cNvSpPr>
          <p:nvPr/>
        </p:nvSpPr>
        <p:spPr>
          <a:xfrm>
            <a:off x="838200" y="1825624"/>
            <a:ext cx="8807367" cy="3750717"/>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US" sz="3200" dirty="0">
                <a:solidFill>
                  <a:schemeClr val="tx1">
                    <a:lumMod val="65000"/>
                    <a:lumOff val="35000"/>
                  </a:schemeClr>
                </a:solidFill>
                <a:latin typeface="Open Sans"/>
                <a:ea typeface="Open Sans"/>
                <a:cs typeface="Open Sans"/>
              </a:rPr>
              <a:t>Focuses on helping carers to identify their skills and interests, explore potential career options and address any barriers to employment. </a:t>
            </a:r>
          </a:p>
          <a:p>
            <a:pPr marL="0" indent="-365760">
              <a:lnSpc>
                <a:spcPct val="120000"/>
              </a:lnSpc>
              <a:spcBef>
                <a:spcPts val="0"/>
              </a:spcBef>
            </a:pPr>
            <a:endParaRPr lang="en-US" sz="3200" dirty="0">
              <a:solidFill>
                <a:schemeClr val="tx1">
                  <a:lumMod val="65000"/>
                  <a:lumOff val="35000"/>
                </a:schemeClr>
              </a:solidFill>
              <a:latin typeface="Open Sans"/>
              <a:ea typeface="Open Sans"/>
              <a:cs typeface="Open Sans"/>
            </a:endParaRP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One: </a:t>
            </a:r>
            <a:r>
              <a:rPr lang="en-US" sz="3200" dirty="0">
                <a:solidFill>
                  <a:schemeClr val="tx1">
                    <a:lumMod val="65000"/>
                    <a:lumOff val="35000"/>
                  </a:schemeClr>
                </a:solidFill>
                <a:latin typeface="Open Sans"/>
                <a:ea typeface="Open Sans"/>
                <a:cs typeface="Open Sans"/>
              </a:rPr>
              <a:t>Understanding your unique strengths as a carer.</a:t>
            </a: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Two: </a:t>
            </a:r>
            <a:r>
              <a:rPr lang="en-US" sz="3200" dirty="0">
                <a:solidFill>
                  <a:schemeClr val="tx1">
                    <a:lumMod val="65000"/>
                    <a:lumOff val="35000"/>
                  </a:schemeClr>
                </a:solidFill>
                <a:latin typeface="Open Sans"/>
                <a:ea typeface="Open Sans"/>
                <a:cs typeface="Open Sans"/>
              </a:rPr>
              <a:t>Exploring career options and pathways.</a:t>
            </a: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Three: </a:t>
            </a:r>
            <a:r>
              <a:rPr lang="en-US" sz="3200" dirty="0">
                <a:solidFill>
                  <a:schemeClr val="tx1">
                    <a:lumMod val="65000"/>
                    <a:lumOff val="35000"/>
                  </a:schemeClr>
                </a:solidFill>
                <a:latin typeface="Open Sans"/>
                <a:ea typeface="Open Sans"/>
                <a:cs typeface="Open Sans"/>
              </a:rPr>
              <a:t>Overcoming barriers and building confidence.</a:t>
            </a: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Four: </a:t>
            </a:r>
            <a:r>
              <a:rPr lang="en-US" sz="3200" dirty="0">
                <a:solidFill>
                  <a:schemeClr val="tx1">
                    <a:lumMod val="65000"/>
                    <a:lumOff val="35000"/>
                  </a:schemeClr>
                </a:solidFill>
                <a:latin typeface="Open Sans"/>
                <a:ea typeface="Open Sans"/>
                <a:cs typeface="Open Sans"/>
              </a:rPr>
              <a:t>Taking the next steps - action planning and ongoing support.</a:t>
            </a: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AU" dirty="0">
              <a:solidFill>
                <a:schemeClr val="tx1">
                  <a:lumMod val="65000"/>
                  <a:lumOff val="35000"/>
                </a:schemeClr>
              </a:solidFill>
              <a:latin typeface="Open Sans"/>
              <a:ea typeface="Open Sans"/>
              <a:cs typeface="Open Sans"/>
            </a:endParaRPr>
          </a:p>
        </p:txBody>
      </p:sp>
      <p:sp>
        <p:nvSpPr>
          <p:cNvPr id="4" name="Title 1">
            <a:extLst>
              <a:ext uri="{FF2B5EF4-FFF2-40B4-BE49-F238E27FC236}">
                <a16:creationId xmlns:a16="http://schemas.microsoft.com/office/drawing/2014/main" id="{F1F0237F-D690-AD66-F070-2CFEDF0F5E0B}"/>
              </a:ext>
            </a:extLst>
          </p:cNvPr>
          <p:cNvSpPr>
            <a:spLocks noGrp="1"/>
          </p:cNvSpPr>
          <p:nvPr/>
        </p:nvSpPr>
        <p:spPr>
          <a:xfrm>
            <a:off x="866852" y="379592"/>
            <a:ext cx="10840466"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Exploring returning to work program</a:t>
            </a:r>
          </a:p>
        </p:txBody>
      </p:sp>
    </p:spTree>
    <p:extLst>
      <p:ext uri="{BB962C8B-B14F-4D97-AF65-F5344CB8AC3E}">
        <p14:creationId xmlns:p14="http://schemas.microsoft.com/office/powerpoint/2010/main" val="3904507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5">
            <a:extLst>
              <a:ext uri="{FF2B5EF4-FFF2-40B4-BE49-F238E27FC236}">
                <a16:creationId xmlns:a16="http://schemas.microsoft.com/office/drawing/2014/main" id="{075EDF59-5985-F633-A7AD-FCE22098AF8C}"/>
              </a:ext>
            </a:extLst>
          </p:cNvPr>
          <p:cNvSpPr txBox="1">
            <a:spLocks/>
          </p:cNvSpPr>
          <p:nvPr/>
        </p:nvSpPr>
        <p:spPr>
          <a:xfrm>
            <a:off x="838200" y="1825626"/>
            <a:ext cx="8807367" cy="3915608"/>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US" sz="3200" dirty="0">
                <a:solidFill>
                  <a:schemeClr val="tx1">
                    <a:lumMod val="65000"/>
                    <a:lumOff val="35000"/>
                  </a:schemeClr>
                </a:solidFill>
                <a:latin typeface="Open Sans"/>
                <a:ea typeface="Open Sans"/>
                <a:cs typeface="Open Sans"/>
              </a:rPr>
              <a:t>Focuses on helping carers to know what to expect when finding a job, attending interviews, receiving an offer of employment, and strategies to ensure a rewarding workplace.</a:t>
            </a:r>
          </a:p>
          <a:p>
            <a:pPr marL="0" indent="-365760">
              <a:lnSpc>
                <a:spcPct val="120000"/>
              </a:lnSpc>
              <a:spcBef>
                <a:spcPts val="0"/>
              </a:spcBef>
            </a:pPr>
            <a:endParaRPr lang="en-US" sz="3200" dirty="0">
              <a:solidFill>
                <a:schemeClr val="tx1">
                  <a:lumMod val="65000"/>
                  <a:lumOff val="35000"/>
                </a:schemeClr>
              </a:solidFill>
              <a:latin typeface="Open Sans"/>
              <a:ea typeface="Open Sans"/>
              <a:cs typeface="Open Sans"/>
            </a:endParaRP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1: </a:t>
            </a:r>
            <a:r>
              <a:rPr lang="en-US" sz="3200" dirty="0">
                <a:solidFill>
                  <a:schemeClr val="tx1">
                    <a:lumMod val="65000"/>
                    <a:lumOff val="35000"/>
                  </a:schemeClr>
                </a:solidFill>
                <a:latin typeface="Open Sans"/>
                <a:ea typeface="Open Sans"/>
                <a:cs typeface="Open Sans"/>
              </a:rPr>
              <a:t>Unlocking your potential: Identifying Transferrable Skills and Building Confidence.</a:t>
            </a: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2: </a:t>
            </a:r>
            <a:r>
              <a:rPr lang="en-US" sz="3200" dirty="0">
                <a:solidFill>
                  <a:schemeClr val="tx1">
                    <a:lumMod val="65000"/>
                    <a:lumOff val="35000"/>
                  </a:schemeClr>
                </a:solidFill>
                <a:latin typeface="Open Sans"/>
                <a:ea typeface="Open Sans"/>
                <a:cs typeface="Open Sans"/>
              </a:rPr>
              <a:t>Presenting your best self: Resumes, cover letters and compliance.</a:t>
            </a: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3: </a:t>
            </a:r>
            <a:r>
              <a:rPr lang="en-US" sz="3200" dirty="0">
                <a:solidFill>
                  <a:schemeClr val="tx1">
                    <a:lumMod val="65000"/>
                    <a:lumOff val="35000"/>
                  </a:schemeClr>
                </a:solidFill>
                <a:latin typeface="Open Sans"/>
                <a:ea typeface="Open Sans"/>
                <a:cs typeface="Open Sans"/>
              </a:rPr>
              <a:t>Mastering the job search: Interview skills, presentation and technology.</a:t>
            </a:r>
          </a:p>
          <a:p>
            <a:pPr marL="0" indent="0">
              <a:lnSpc>
                <a:spcPct val="170000"/>
              </a:lnSpc>
              <a:spcBef>
                <a:spcPts val="0"/>
              </a:spcBef>
              <a:buNone/>
            </a:pPr>
            <a:r>
              <a:rPr lang="en-US" sz="3200" b="1" dirty="0">
                <a:solidFill>
                  <a:schemeClr val="tx1">
                    <a:lumMod val="65000"/>
                    <a:lumOff val="35000"/>
                  </a:schemeClr>
                </a:solidFill>
                <a:latin typeface="Open Sans"/>
                <a:ea typeface="Open Sans"/>
                <a:cs typeface="Open Sans"/>
              </a:rPr>
              <a:t>Week 4: </a:t>
            </a:r>
            <a:r>
              <a:rPr lang="en-US" sz="3200" dirty="0">
                <a:solidFill>
                  <a:schemeClr val="tx1">
                    <a:lumMod val="65000"/>
                    <a:lumOff val="35000"/>
                  </a:schemeClr>
                </a:solidFill>
                <a:latin typeface="Open Sans"/>
                <a:ea typeface="Open Sans"/>
                <a:cs typeface="Open Sans"/>
              </a:rPr>
              <a:t>Securing Your Future: Job offers, negotiations and workplace success.</a:t>
            </a:r>
          </a:p>
          <a:p>
            <a:pPr marL="365760" indent="-365760">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AU" dirty="0">
              <a:solidFill>
                <a:schemeClr val="tx1">
                  <a:lumMod val="65000"/>
                  <a:lumOff val="35000"/>
                </a:schemeClr>
              </a:solidFill>
              <a:latin typeface="Open Sans"/>
              <a:ea typeface="Open Sans"/>
              <a:cs typeface="Open Sans"/>
            </a:endParaRPr>
          </a:p>
        </p:txBody>
      </p:sp>
      <p:sp>
        <p:nvSpPr>
          <p:cNvPr id="4" name="Title 1">
            <a:extLst>
              <a:ext uri="{FF2B5EF4-FFF2-40B4-BE49-F238E27FC236}">
                <a16:creationId xmlns:a16="http://schemas.microsoft.com/office/drawing/2014/main" id="{90B342CC-0F0E-4FE7-DE4F-88794EE2BA32}"/>
              </a:ext>
            </a:extLst>
          </p:cNvPr>
          <p:cNvSpPr>
            <a:spLocks noGrp="1"/>
          </p:cNvSpPr>
          <p:nvPr/>
        </p:nvSpPr>
        <p:spPr>
          <a:xfrm>
            <a:off x="866852" y="379592"/>
            <a:ext cx="942546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I’m Ready for Work Program</a:t>
            </a:r>
          </a:p>
        </p:txBody>
      </p:sp>
    </p:spTree>
    <p:extLst>
      <p:ext uri="{BB962C8B-B14F-4D97-AF65-F5344CB8AC3E}">
        <p14:creationId xmlns:p14="http://schemas.microsoft.com/office/powerpoint/2010/main" val="2231014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618E8-E7A3-3D27-E5FC-FA7741A759F1}"/>
            </a:ext>
          </a:extLst>
        </p:cNvPr>
        <p:cNvGrpSpPr/>
        <p:nvPr/>
      </p:nvGrpSpPr>
      <p:grpSpPr>
        <a:xfrm>
          <a:off x="0" y="0"/>
          <a:ext cx="0" cy="0"/>
          <a:chOff x="0" y="0"/>
          <a:chExt cx="0" cy="0"/>
        </a:xfrm>
      </p:grpSpPr>
      <p:sp>
        <p:nvSpPr>
          <p:cNvPr id="3" name="Content Placeholder 5">
            <a:extLst>
              <a:ext uri="{FF2B5EF4-FFF2-40B4-BE49-F238E27FC236}">
                <a16:creationId xmlns:a16="http://schemas.microsoft.com/office/drawing/2014/main" id="{8BA8FF86-4FC2-509B-BB67-D01FC75039A3}"/>
              </a:ext>
            </a:extLst>
          </p:cNvPr>
          <p:cNvSpPr txBox="1">
            <a:spLocks/>
          </p:cNvSpPr>
          <p:nvPr/>
        </p:nvSpPr>
        <p:spPr>
          <a:xfrm>
            <a:off x="838200" y="1825625"/>
            <a:ext cx="8807367" cy="3690755"/>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Effective Resume Writing</a:t>
            </a:r>
          </a:p>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Financial Supports and Benefits</a:t>
            </a:r>
          </a:p>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Getting the Balance Right</a:t>
            </a:r>
          </a:p>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Interview Techniques</a:t>
            </a:r>
          </a:p>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Managing at Home</a:t>
            </a:r>
          </a:p>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Managing Transitions</a:t>
            </a:r>
          </a:p>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Presentation Tips</a:t>
            </a:r>
          </a:p>
          <a:p>
            <a:pPr fontAlgn="t">
              <a:lnSpc>
                <a:spcPct val="100000"/>
              </a:lnSpc>
              <a:spcBef>
                <a:spcPts val="600"/>
              </a:spcBef>
              <a:spcAft>
                <a:spcPts val="600"/>
              </a:spcAft>
              <a:buSzPts val="1800"/>
            </a:pPr>
            <a:r>
              <a:rPr lang="en-AU" sz="4200" dirty="0">
                <a:solidFill>
                  <a:schemeClr val="tx1">
                    <a:lumMod val="65000"/>
                    <a:lumOff val="35000"/>
                  </a:schemeClr>
                </a:solidFill>
                <a:latin typeface="Open Sans"/>
                <a:ea typeface="Open Sans"/>
                <a:cs typeface="Open Sans"/>
              </a:rPr>
              <a:t>Social Connections and Support</a:t>
            </a:r>
          </a:p>
          <a:p>
            <a:pPr marL="365760" indent="-365760">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AU" dirty="0">
              <a:solidFill>
                <a:schemeClr val="tx1">
                  <a:lumMod val="65000"/>
                  <a:lumOff val="35000"/>
                </a:schemeClr>
              </a:solidFill>
              <a:latin typeface="Open Sans"/>
              <a:ea typeface="Open Sans"/>
              <a:cs typeface="Open Sans"/>
            </a:endParaRPr>
          </a:p>
        </p:txBody>
      </p:sp>
      <p:sp>
        <p:nvSpPr>
          <p:cNvPr id="4" name="Title 1">
            <a:extLst>
              <a:ext uri="{FF2B5EF4-FFF2-40B4-BE49-F238E27FC236}">
                <a16:creationId xmlns:a16="http://schemas.microsoft.com/office/drawing/2014/main" id="{55BEC90B-E23F-A0DD-327C-ACA81F0CEB02}"/>
              </a:ext>
            </a:extLst>
          </p:cNvPr>
          <p:cNvSpPr>
            <a:spLocks noGrp="1"/>
          </p:cNvSpPr>
          <p:nvPr/>
        </p:nvSpPr>
        <p:spPr>
          <a:xfrm>
            <a:off x="866851" y="379592"/>
            <a:ext cx="968622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Optional group coaching sessions</a:t>
            </a:r>
          </a:p>
        </p:txBody>
      </p:sp>
    </p:spTree>
    <p:extLst>
      <p:ext uri="{BB962C8B-B14F-4D97-AF65-F5344CB8AC3E}">
        <p14:creationId xmlns:p14="http://schemas.microsoft.com/office/powerpoint/2010/main" val="1764404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58BC9D6F-013B-4326-B2C7-5755CA563A97}"/>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sp>
        <p:nvSpPr>
          <p:cNvPr id="6" name="Content Placeholder 5">
            <a:extLst>
              <a:ext uri="{FF2B5EF4-FFF2-40B4-BE49-F238E27FC236}">
                <a16:creationId xmlns:a16="http://schemas.microsoft.com/office/drawing/2014/main" id="{D507748A-C6F3-4961-B026-80F1FAC2C754}"/>
              </a:ext>
            </a:extLst>
          </p:cNvPr>
          <p:cNvSpPr>
            <a:spLocks noGrp="1"/>
          </p:cNvSpPr>
          <p:nvPr>
            <p:ph idx="1"/>
          </p:nvPr>
        </p:nvSpPr>
        <p:spPr>
          <a:xfrm>
            <a:off x="838201" y="1825625"/>
            <a:ext cx="6383440" cy="4351338"/>
          </a:xfrm>
        </p:spPr>
        <p:txBody>
          <a:bodyPr vert="horz" lIns="91440" tIns="45720" rIns="91440" bIns="45720" rtlCol="0" anchor="t">
            <a:normAutofit/>
          </a:bodyPr>
          <a:lstStyle/>
          <a:p>
            <a:pPr>
              <a:lnSpc>
                <a:spcPct val="100000"/>
              </a:lnSpc>
            </a:pPr>
            <a:r>
              <a:rPr lang="en-US" dirty="0">
                <a:solidFill>
                  <a:schemeClr val="tx1">
                    <a:lumMod val="65000"/>
                    <a:lumOff val="35000"/>
                  </a:schemeClr>
                </a:solidFill>
                <a:latin typeface="Open Sans"/>
                <a:ea typeface="Open Sans"/>
                <a:cs typeface="Open Sans"/>
              </a:rPr>
              <a:t>Collaborative Journey</a:t>
            </a:r>
          </a:p>
          <a:p>
            <a:pPr>
              <a:lnSpc>
                <a:spcPct val="100000"/>
              </a:lnSpc>
            </a:pPr>
            <a:r>
              <a:rPr lang="en-US" dirty="0">
                <a:solidFill>
                  <a:schemeClr val="tx1">
                    <a:lumMod val="65000"/>
                    <a:lumOff val="35000"/>
                  </a:schemeClr>
                </a:solidFill>
                <a:latin typeface="Open Sans"/>
                <a:ea typeface="Open Sans"/>
                <a:cs typeface="Open Sans"/>
              </a:rPr>
              <a:t>Post‑Placement Support</a:t>
            </a:r>
          </a:p>
          <a:p>
            <a:pPr>
              <a:lnSpc>
                <a:spcPct val="100000"/>
              </a:lnSpc>
            </a:pPr>
            <a:r>
              <a:rPr lang="en-US" dirty="0">
                <a:solidFill>
                  <a:schemeClr val="tx1">
                    <a:lumMod val="65000"/>
                    <a:lumOff val="35000"/>
                  </a:schemeClr>
                </a:solidFill>
                <a:latin typeface="Open Sans"/>
                <a:ea typeface="Open Sans"/>
                <a:cs typeface="Open Sans"/>
              </a:rPr>
              <a:t>Building a Carer‑Inclusive Network </a:t>
            </a:r>
            <a:r>
              <a:rPr lang="en-US" dirty="0">
                <a:solidFill>
                  <a:schemeClr val="tx1">
                    <a:lumMod val="65000"/>
                    <a:lumOff val="35000"/>
                  </a:schemeClr>
                </a:solidFill>
                <a:latin typeface="Open Sans"/>
                <a:ea typeface="Open Sans"/>
                <a:cs typeface="Open Sans"/>
                <a:hlinkClick r:id="rId4"/>
              </a:rPr>
              <a:t>www.carerinclusive.com.au</a:t>
            </a:r>
            <a:r>
              <a:rPr lang="en-US" dirty="0">
                <a:solidFill>
                  <a:schemeClr val="tx1">
                    <a:lumMod val="65000"/>
                    <a:lumOff val="35000"/>
                  </a:schemeClr>
                </a:solidFill>
                <a:latin typeface="Open Sans"/>
                <a:ea typeface="Open Sans"/>
                <a:cs typeface="Open Sans"/>
              </a:rPr>
              <a:t> </a:t>
            </a:r>
          </a:p>
          <a:p>
            <a:pPr>
              <a:lnSpc>
                <a:spcPct val="100000"/>
              </a:lnSpc>
            </a:pPr>
            <a:endParaRPr lang="en-US" dirty="0">
              <a:solidFill>
                <a:schemeClr val="tx1">
                  <a:lumMod val="65000"/>
                  <a:lumOff val="35000"/>
                </a:schemeClr>
              </a:solidFill>
              <a:latin typeface="Open Sans"/>
              <a:ea typeface="Open Sans"/>
              <a:cs typeface="Open Sans"/>
            </a:endParaRPr>
          </a:p>
        </p:txBody>
      </p:sp>
      <p:sp>
        <p:nvSpPr>
          <p:cNvPr id="14" name="Content Placeholder 5">
            <a:extLst>
              <a:ext uri="{FF2B5EF4-FFF2-40B4-BE49-F238E27FC236}">
                <a16:creationId xmlns:a16="http://schemas.microsoft.com/office/drawing/2014/main" id="{B88ED002-4128-41DC-B8FE-7406CE5B3E07}"/>
              </a:ext>
            </a:extLst>
          </p:cNvPr>
          <p:cNvSpPr txBox="1">
            <a:spLocks/>
          </p:cNvSpPr>
          <p:nvPr/>
        </p:nvSpPr>
        <p:spPr>
          <a:xfrm>
            <a:off x="837748" y="1705155"/>
            <a:ext cx="5708526"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AU" dirty="0">
              <a:solidFill>
                <a:schemeClr val="tx1">
                  <a:lumMod val="65000"/>
                  <a:lumOff val="35000"/>
                </a:schemeClr>
              </a:solidFill>
              <a:latin typeface="Open Sans"/>
              <a:ea typeface="Open Sans"/>
              <a:cs typeface="Open Sans"/>
            </a:endParaRPr>
          </a:p>
        </p:txBody>
      </p:sp>
      <p:sp>
        <p:nvSpPr>
          <p:cNvPr id="15" name="Title 1">
            <a:extLst>
              <a:ext uri="{FF2B5EF4-FFF2-40B4-BE49-F238E27FC236}">
                <a16:creationId xmlns:a16="http://schemas.microsoft.com/office/drawing/2014/main" id="{AB345E83-C0DC-4FF0-A6E7-70561FDA9238}"/>
              </a:ext>
            </a:extLst>
          </p:cNvPr>
          <p:cNvSpPr>
            <a:spLocks noGrp="1"/>
          </p:cNvSpPr>
          <p:nvPr/>
        </p:nvSpPr>
        <p:spPr>
          <a:xfrm>
            <a:off x="851738" y="379592"/>
            <a:ext cx="776368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The placement team</a:t>
            </a:r>
          </a:p>
        </p:txBody>
      </p:sp>
      <p:pic>
        <p:nvPicPr>
          <p:cNvPr id="2" name="Picture 1">
            <a:extLst>
              <a:ext uri="{FF2B5EF4-FFF2-40B4-BE49-F238E27FC236}">
                <a16:creationId xmlns:a16="http://schemas.microsoft.com/office/drawing/2014/main" id="{B7A27BF7-3189-1E2D-B9B9-30C609416D44}"/>
              </a:ext>
            </a:extLst>
          </p:cNvPr>
          <p:cNvPicPr>
            <a:picLocks noChangeAspect="1"/>
          </p:cNvPicPr>
          <p:nvPr/>
        </p:nvPicPr>
        <p:blipFill>
          <a:blip r:embed="rId5">
            <a:extLst>
              <a:ext uri="{28A0092B-C50C-407E-A947-70E740481C1C}">
                <a14:useLocalDpi xmlns:a14="http://schemas.microsoft.com/office/drawing/2010/main" val="0"/>
              </a:ext>
            </a:extLst>
          </a:blip>
          <a:srcRect l="15354" t="10417" r="25770"/>
          <a:stretch>
            <a:fillRect/>
          </a:stretch>
        </p:blipFill>
        <p:spPr>
          <a:xfrm>
            <a:off x="7640515" y="1596816"/>
            <a:ext cx="3713737" cy="3713737"/>
          </a:xfrm>
          <a:prstGeom prst="ellipse">
            <a:avLst/>
          </a:prstGeom>
          <a:effectLst/>
        </p:spPr>
      </p:pic>
      <p:pic>
        <p:nvPicPr>
          <p:cNvPr id="4" name="Picture 3" descr="A black background with text&#10;&#10;AI-generated content may be incorrect.">
            <a:extLst>
              <a:ext uri="{FF2B5EF4-FFF2-40B4-BE49-F238E27FC236}">
                <a16:creationId xmlns:a16="http://schemas.microsoft.com/office/drawing/2014/main" id="{BD64D6F3-D922-CA5B-F098-56BA004D2E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1640" y="5501078"/>
            <a:ext cx="4551486" cy="1086756"/>
          </a:xfrm>
          <a:prstGeom prst="rect">
            <a:avLst/>
          </a:prstGeom>
        </p:spPr>
      </p:pic>
    </p:spTree>
    <p:extLst>
      <p:ext uri="{BB962C8B-B14F-4D97-AF65-F5344CB8AC3E}">
        <p14:creationId xmlns:p14="http://schemas.microsoft.com/office/powerpoint/2010/main" val="1283377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E07D1-D55F-50ED-3E35-96C60F6E8DCF}"/>
            </a:ext>
          </a:extLst>
        </p:cNvPr>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833B0525-8028-DC10-15C3-C65F1A1B365A}"/>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sp>
        <p:nvSpPr>
          <p:cNvPr id="6" name="Content Placeholder 5">
            <a:extLst>
              <a:ext uri="{FF2B5EF4-FFF2-40B4-BE49-F238E27FC236}">
                <a16:creationId xmlns:a16="http://schemas.microsoft.com/office/drawing/2014/main" id="{0C9BE8C7-BE96-A2AE-85F9-CBC350332928}"/>
              </a:ext>
            </a:extLst>
          </p:cNvPr>
          <p:cNvSpPr>
            <a:spLocks noGrp="1"/>
          </p:cNvSpPr>
          <p:nvPr>
            <p:ph idx="1"/>
          </p:nvPr>
        </p:nvSpPr>
        <p:spPr>
          <a:xfrm>
            <a:off x="838200" y="1825625"/>
            <a:ext cx="8807367" cy="4351338"/>
          </a:xfrm>
        </p:spPr>
        <p:txBody>
          <a:bodyPr vert="horz" lIns="91440" tIns="45720" rIns="91440" bIns="45720" rtlCol="0" anchor="t">
            <a:normAutofit/>
          </a:bodyPr>
          <a:lstStyle/>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p:txBody>
      </p:sp>
      <p:sp>
        <p:nvSpPr>
          <p:cNvPr id="14" name="Content Placeholder 5">
            <a:extLst>
              <a:ext uri="{FF2B5EF4-FFF2-40B4-BE49-F238E27FC236}">
                <a16:creationId xmlns:a16="http://schemas.microsoft.com/office/drawing/2014/main" id="{C3573480-0360-5E44-1895-779649F95E1E}"/>
              </a:ext>
            </a:extLst>
          </p:cNvPr>
          <p:cNvSpPr txBox="1">
            <a:spLocks/>
          </p:cNvSpPr>
          <p:nvPr/>
        </p:nvSpPr>
        <p:spPr>
          <a:xfrm>
            <a:off x="837748" y="1705155"/>
            <a:ext cx="5201354" cy="4351338"/>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3200" dirty="0">
                <a:solidFill>
                  <a:srgbClr val="58585B"/>
                </a:solidFill>
                <a:latin typeface="Open Sans" pitchFamily="2" charset="0"/>
                <a:ea typeface="Open Sans" pitchFamily="2" charset="0"/>
                <a:cs typeface="Open Sans" pitchFamily="2" charset="0"/>
              </a:rPr>
              <a:t>We can assist with various items including:</a:t>
            </a:r>
          </a:p>
          <a:p>
            <a:pPr>
              <a:lnSpc>
                <a:spcPct val="110000"/>
              </a:lnSpc>
            </a:pPr>
            <a:r>
              <a:rPr lang="en-US" sz="3200" dirty="0">
                <a:solidFill>
                  <a:srgbClr val="58585B"/>
                </a:solidFill>
                <a:latin typeface="Open Sans" pitchFamily="2" charset="0"/>
                <a:ea typeface="Open Sans" pitchFamily="2" charset="0"/>
                <a:cs typeface="Open Sans" pitchFamily="2" charset="0"/>
              </a:rPr>
              <a:t>Interview and work clothing, incl PPE</a:t>
            </a:r>
          </a:p>
          <a:p>
            <a:pPr>
              <a:lnSpc>
                <a:spcPct val="110000"/>
              </a:lnSpc>
            </a:pPr>
            <a:r>
              <a:rPr lang="en-US" sz="3200" dirty="0">
                <a:solidFill>
                  <a:srgbClr val="58585B"/>
                </a:solidFill>
                <a:latin typeface="Open Sans" pitchFamily="2" charset="0"/>
                <a:ea typeface="Open Sans" pitchFamily="2" charset="0"/>
                <a:cs typeface="Open Sans" pitchFamily="2" charset="0"/>
              </a:rPr>
              <a:t>Course fee assistance (small amount)</a:t>
            </a:r>
          </a:p>
          <a:p>
            <a:pPr>
              <a:lnSpc>
                <a:spcPct val="110000"/>
              </a:lnSpc>
            </a:pPr>
            <a:r>
              <a:rPr lang="en-US" sz="3200" dirty="0">
                <a:solidFill>
                  <a:srgbClr val="58585B"/>
                </a:solidFill>
                <a:latin typeface="Open Sans" pitchFamily="2" charset="0"/>
                <a:ea typeface="Open Sans" pitchFamily="2" charset="0"/>
                <a:cs typeface="Open Sans" pitchFamily="2" charset="0"/>
              </a:rPr>
              <a:t>Police Checks / Blue &amp; Yellow Cards / License fees</a:t>
            </a:r>
          </a:p>
          <a:p>
            <a:pPr>
              <a:lnSpc>
                <a:spcPct val="110000"/>
              </a:lnSpc>
            </a:pPr>
            <a:r>
              <a:rPr lang="en-US" sz="3200" dirty="0">
                <a:solidFill>
                  <a:srgbClr val="58585B"/>
                </a:solidFill>
                <a:latin typeface="Open Sans" pitchFamily="2" charset="0"/>
                <a:ea typeface="Open Sans" pitchFamily="2" charset="0"/>
                <a:cs typeface="Open Sans" pitchFamily="2" charset="0"/>
              </a:rPr>
              <a:t>Digital access</a:t>
            </a:r>
            <a:br>
              <a:rPr lang="en-US" sz="3200" dirty="0">
                <a:solidFill>
                  <a:srgbClr val="58585B"/>
                </a:solidFill>
                <a:latin typeface="Open Sans" pitchFamily="2" charset="0"/>
                <a:ea typeface="Open Sans" pitchFamily="2" charset="0"/>
                <a:cs typeface="Open Sans" pitchFamily="2" charset="0"/>
              </a:rPr>
            </a:br>
            <a:endParaRPr lang="en-US" sz="3200" dirty="0">
              <a:solidFill>
                <a:srgbClr val="58585B"/>
              </a:solidFill>
              <a:latin typeface="Open Sans" pitchFamily="2" charset="0"/>
              <a:ea typeface="Open Sans" pitchFamily="2" charset="0"/>
              <a:cs typeface="Open Sans" pitchFamily="2" charset="0"/>
            </a:endParaRPr>
          </a:p>
          <a:p>
            <a:pPr marL="0" indent="0">
              <a:lnSpc>
                <a:spcPct val="100000"/>
              </a:lnSpc>
              <a:buNone/>
            </a:pPr>
            <a:endParaRPr lang="en-AU" dirty="0">
              <a:solidFill>
                <a:schemeClr val="tx1">
                  <a:lumMod val="65000"/>
                  <a:lumOff val="35000"/>
                </a:schemeClr>
              </a:solidFill>
              <a:latin typeface="Open Sans"/>
              <a:ea typeface="Open Sans"/>
              <a:cs typeface="Open Sans"/>
            </a:endParaRPr>
          </a:p>
        </p:txBody>
      </p:sp>
      <p:sp>
        <p:nvSpPr>
          <p:cNvPr id="15" name="Title 1">
            <a:extLst>
              <a:ext uri="{FF2B5EF4-FFF2-40B4-BE49-F238E27FC236}">
                <a16:creationId xmlns:a16="http://schemas.microsoft.com/office/drawing/2014/main" id="{F5BAE6F5-940D-F65B-794B-3F3647D86242}"/>
              </a:ext>
            </a:extLst>
          </p:cNvPr>
          <p:cNvSpPr>
            <a:spLocks noGrp="1"/>
          </p:cNvSpPr>
          <p:nvPr/>
        </p:nvSpPr>
        <p:spPr>
          <a:xfrm>
            <a:off x="851738" y="379592"/>
            <a:ext cx="776368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Funding for carers</a:t>
            </a:r>
          </a:p>
        </p:txBody>
      </p:sp>
      <p:pic>
        <p:nvPicPr>
          <p:cNvPr id="5" name="Picture 4">
            <a:extLst>
              <a:ext uri="{FF2B5EF4-FFF2-40B4-BE49-F238E27FC236}">
                <a16:creationId xmlns:a16="http://schemas.microsoft.com/office/drawing/2014/main" id="{0A8DEB23-ABAF-8E3E-232D-EFCC24E0A586}"/>
              </a:ext>
            </a:extLst>
          </p:cNvPr>
          <p:cNvPicPr>
            <a:picLocks noChangeAspect="1"/>
          </p:cNvPicPr>
          <p:nvPr/>
        </p:nvPicPr>
        <p:blipFill>
          <a:blip r:embed="rId4">
            <a:extLst>
              <a:ext uri="{28A0092B-C50C-407E-A947-70E740481C1C}">
                <a14:useLocalDpi xmlns:a14="http://schemas.microsoft.com/office/drawing/2010/main" val="0"/>
              </a:ext>
            </a:extLst>
          </a:blip>
          <a:srcRect l="16667" r="16667"/>
          <a:stretch/>
        </p:blipFill>
        <p:spPr>
          <a:xfrm>
            <a:off x="7346259" y="1961901"/>
            <a:ext cx="3331098" cy="3331098"/>
          </a:xfrm>
          <a:prstGeom prst="ellipse">
            <a:avLst/>
          </a:prstGeom>
          <a:effectLst/>
        </p:spPr>
      </p:pic>
    </p:spTree>
    <p:extLst>
      <p:ext uri="{BB962C8B-B14F-4D97-AF65-F5344CB8AC3E}">
        <p14:creationId xmlns:p14="http://schemas.microsoft.com/office/powerpoint/2010/main" val="125128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0543-9466-B454-A424-49901DB67F5E}"/>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9F61EBB7-5208-5770-6880-BDFFE6EB2549}"/>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C292ADE1-1917-8607-96BA-6876C0BC245F}"/>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CC1F9C2D-574B-6B53-270F-1FD31F99EF63}"/>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3206A2D1-9275-17B5-464B-98136CCE48BF}"/>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1B8C0A7F-C3BF-52EF-6198-D3FA5799958F}"/>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62872C46-6E36-BA91-91D7-3549346A1362}"/>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6FB3F21E-45F1-5BFF-3134-ADE42DA9A022}"/>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Welcome to Country</a:t>
            </a:r>
            <a:br>
              <a:rPr lang="en-AU" sz="4400" b="1" dirty="0">
                <a:latin typeface="Lato" panose="020F0502020204030203" pitchFamily="34" charset="77"/>
              </a:rPr>
            </a:br>
            <a:r>
              <a:rPr lang="en-AU" sz="3000" dirty="0" err="1">
                <a:latin typeface="Lato" panose="020F0502020204030203" pitchFamily="34" charset="77"/>
              </a:rPr>
              <a:t>Gimuy</a:t>
            </a:r>
            <a:r>
              <a:rPr lang="en-AU" sz="3000" dirty="0">
                <a:latin typeface="Lato" panose="020F0502020204030203" pitchFamily="34" charset="77"/>
              </a:rPr>
              <a:t> </a:t>
            </a:r>
            <a:r>
              <a:rPr lang="en-AU" sz="3000" dirty="0" err="1">
                <a:latin typeface="Lato" panose="020F0502020204030203" pitchFamily="34" charset="77"/>
              </a:rPr>
              <a:t>Walubara</a:t>
            </a:r>
            <a:r>
              <a:rPr lang="en-AU" sz="3000" dirty="0">
                <a:latin typeface="Lato" panose="020F0502020204030203" pitchFamily="34" charset="77"/>
              </a:rPr>
              <a:t> </a:t>
            </a:r>
            <a:r>
              <a:rPr lang="en-AU" sz="3000" dirty="0" err="1">
                <a:latin typeface="Lato" panose="020F0502020204030203" pitchFamily="34" charset="77"/>
              </a:rPr>
              <a:t>Yidinji</a:t>
            </a:r>
            <a:r>
              <a:rPr lang="en-AU" sz="3000" dirty="0">
                <a:latin typeface="Lato" panose="020F0502020204030203" pitchFamily="34" charset="77"/>
              </a:rPr>
              <a:t> Elders</a:t>
            </a:r>
          </a:p>
          <a:p>
            <a:pPr algn="l" fontAlgn="base"/>
            <a:endParaRPr lang="en-AU" sz="2800" dirty="0">
              <a:latin typeface="+mn-lt"/>
            </a:endParaRPr>
          </a:p>
        </p:txBody>
      </p:sp>
    </p:spTree>
    <p:extLst>
      <p:ext uri="{BB962C8B-B14F-4D97-AF65-F5344CB8AC3E}">
        <p14:creationId xmlns:p14="http://schemas.microsoft.com/office/powerpoint/2010/main" val="2885653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9EFBF-ECA4-171D-5C8A-BA04507353B4}"/>
            </a:ext>
          </a:extLst>
        </p:cNvPr>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418DF8A5-3FBB-E8CD-F030-ED90BC29632B}"/>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sp>
        <p:nvSpPr>
          <p:cNvPr id="6" name="Content Placeholder 5">
            <a:extLst>
              <a:ext uri="{FF2B5EF4-FFF2-40B4-BE49-F238E27FC236}">
                <a16:creationId xmlns:a16="http://schemas.microsoft.com/office/drawing/2014/main" id="{9CFD6366-315B-80DE-3A19-6E5EC3A66B5D}"/>
              </a:ext>
            </a:extLst>
          </p:cNvPr>
          <p:cNvSpPr>
            <a:spLocks noGrp="1"/>
          </p:cNvSpPr>
          <p:nvPr>
            <p:ph idx="1"/>
          </p:nvPr>
        </p:nvSpPr>
        <p:spPr>
          <a:xfrm>
            <a:off x="838200" y="1825625"/>
            <a:ext cx="8807367" cy="4351338"/>
          </a:xfrm>
        </p:spPr>
        <p:txBody>
          <a:bodyPr vert="horz" lIns="91440" tIns="45720" rIns="91440" bIns="45720" rtlCol="0" anchor="t">
            <a:normAutofit/>
          </a:bodyPr>
          <a:lstStyle/>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p:txBody>
      </p:sp>
      <p:sp>
        <p:nvSpPr>
          <p:cNvPr id="14" name="Content Placeholder 5">
            <a:extLst>
              <a:ext uri="{FF2B5EF4-FFF2-40B4-BE49-F238E27FC236}">
                <a16:creationId xmlns:a16="http://schemas.microsoft.com/office/drawing/2014/main" id="{B6060D94-385B-A14D-FB49-4210F6020051}"/>
              </a:ext>
            </a:extLst>
          </p:cNvPr>
          <p:cNvSpPr txBox="1">
            <a:spLocks/>
          </p:cNvSpPr>
          <p:nvPr/>
        </p:nvSpPr>
        <p:spPr>
          <a:xfrm>
            <a:off x="837749" y="1705155"/>
            <a:ext cx="4565524" cy="2414847"/>
          </a:xfrm>
          <a:prstGeom prst="rect">
            <a:avLst/>
          </a:prstGeom>
        </p:spPr>
        <p:txBody>
          <a:bodyPr vert="horz" lIns="91440" tIns="45720" rIns="91440" bIns="45720" numCol="1" rtlCol="0"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t">
              <a:lnSpc>
                <a:spcPct val="110000"/>
              </a:lnSpc>
              <a:spcAft>
                <a:spcPts val="1200"/>
              </a:spcAft>
              <a:buClrTx/>
              <a:buSzPts val="1400"/>
              <a:buNone/>
            </a:pPr>
            <a:r>
              <a:rPr lang="en-AU" sz="8000" b="1" dirty="0">
                <a:solidFill>
                  <a:srgbClr val="58585B"/>
                </a:solidFill>
                <a:latin typeface="Open Sans" pitchFamily="2" charset="0"/>
                <a:ea typeface="Open Sans" pitchFamily="2" charset="0"/>
                <a:cs typeface="Open Sans" pitchFamily="2" charset="0"/>
              </a:rPr>
              <a:t>Mark Kimmorley </a:t>
            </a:r>
            <a:r>
              <a:rPr lang="en-AU" sz="8000" dirty="0">
                <a:solidFill>
                  <a:srgbClr val="58585B"/>
                </a:solidFill>
                <a:latin typeface="Open Sans" pitchFamily="2" charset="0"/>
                <a:ea typeface="Open Sans" pitchFamily="2" charset="0"/>
                <a:cs typeface="Open Sans" pitchFamily="2" charset="0"/>
              </a:rPr>
              <a:t> </a:t>
            </a:r>
            <a:br>
              <a:rPr lang="en-AU" sz="8000" dirty="0">
                <a:solidFill>
                  <a:srgbClr val="58585B"/>
                </a:solidFill>
                <a:latin typeface="Open Sans" pitchFamily="2" charset="0"/>
                <a:ea typeface="Open Sans" pitchFamily="2" charset="0"/>
                <a:cs typeface="Open Sans" pitchFamily="2" charset="0"/>
              </a:rPr>
            </a:br>
            <a:r>
              <a:rPr lang="en-AU" sz="8000" dirty="0">
                <a:solidFill>
                  <a:srgbClr val="58585B"/>
                </a:solidFill>
                <a:latin typeface="Open Sans" pitchFamily="2" charset="0"/>
                <a:ea typeface="Open Sans" pitchFamily="2" charset="0"/>
                <a:cs typeface="Open Sans" pitchFamily="2" charset="0"/>
              </a:rPr>
              <a:t>Vocational Pathway Lead</a:t>
            </a:r>
          </a:p>
          <a:p>
            <a:pPr marL="0" indent="0" fontAlgn="t">
              <a:lnSpc>
                <a:spcPct val="110000"/>
              </a:lnSpc>
              <a:spcAft>
                <a:spcPts val="1200"/>
              </a:spcAft>
              <a:buNone/>
            </a:pPr>
            <a:r>
              <a:rPr lang="en-AU" sz="8000" b="1" dirty="0">
                <a:solidFill>
                  <a:srgbClr val="58585B"/>
                </a:solidFill>
                <a:latin typeface="Open Sans" pitchFamily="2" charset="0"/>
                <a:ea typeface="Open Sans" pitchFamily="2" charset="0"/>
                <a:cs typeface="Open Sans" pitchFamily="2" charset="0"/>
              </a:rPr>
              <a:t>Kate Mulvaney</a:t>
            </a:r>
            <a:br>
              <a:rPr lang="en-AU" sz="8000" dirty="0">
                <a:solidFill>
                  <a:srgbClr val="58585B"/>
                </a:solidFill>
                <a:latin typeface="Open Sans" pitchFamily="2" charset="0"/>
                <a:ea typeface="Open Sans" pitchFamily="2" charset="0"/>
                <a:cs typeface="Open Sans" pitchFamily="2" charset="0"/>
              </a:rPr>
            </a:br>
            <a:r>
              <a:rPr lang="en-AU" sz="8000" dirty="0">
                <a:solidFill>
                  <a:srgbClr val="58585B"/>
                </a:solidFill>
                <a:latin typeface="Open Sans" pitchFamily="2" charset="0"/>
                <a:ea typeface="Open Sans" pitchFamily="2" charset="0"/>
                <a:cs typeface="Open Sans" pitchFamily="2" charset="0"/>
              </a:rPr>
              <a:t>Vocational Navigation Coordinator</a:t>
            </a:r>
          </a:p>
          <a:p>
            <a:pPr marL="0" indent="0">
              <a:lnSpc>
                <a:spcPct val="110000"/>
              </a:lnSpc>
              <a:buNone/>
            </a:pPr>
            <a:br>
              <a:rPr lang="en-US" sz="2000" dirty="0">
                <a:solidFill>
                  <a:srgbClr val="58585B"/>
                </a:solidFill>
                <a:latin typeface="Open Sans" pitchFamily="2" charset="0"/>
                <a:ea typeface="Open Sans" pitchFamily="2" charset="0"/>
                <a:cs typeface="Open Sans" pitchFamily="2" charset="0"/>
              </a:rPr>
            </a:br>
            <a:endParaRPr lang="en-US" sz="2000" dirty="0">
              <a:solidFill>
                <a:srgbClr val="58585B"/>
              </a:solidFill>
              <a:latin typeface="Open Sans" pitchFamily="2" charset="0"/>
              <a:ea typeface="Open Sans" pitchFamily="2" charset="0"/>
              <a:cs typeface="Open Sans" pitchFamily="2" charset="0"/>
            </a:endParaRPr>
          </a:p>
          <a:p>
            <a:pPr marL="0" indent="0">
              <a:lnSpc>
                <a:spcPct val="100000"/>
              </a:lnSpc>
              <a:buNone/>
            </a:pPr>
            <a:endParaRPr lang="en-AU" dirty="0">
              <a:solidFill>
                <a:schemeClr val="tx1">
                  <a:lumMod val="65000"/>
                  <a:lumOff val="35000"/>
                </a:schemeClr>
              </a:solidFill>
              <a:latin typeface="Open Sans"/>
              <a:ea typeface="Open Sans"/>
              <a:cs typeface="Open Sans"/>
            </a:endParaRPr>
          </a:p>
        </p:txBody>
      </p:sp>
      <p:sp>
        <p:nvSpPr>
          <p:cNvPr id="15" name="Title 1">
            <a:extLst>
              <a:ext uri="{FF2B5EF4-FFF2-40B4-BE49-F238E27FC236}">
                <a16:creationId xmlns:a16="http://schemas.microsoft.com/office/drawing/2014/main" id="{8A659DE8-4512-E791-64F0-3FC85882A94B}"/>
              </a:ext>
            </a:extLst>
          </p:cNvPr>
          <p:cNvSpPr>
            <a:spLocks noGrp="1"/>
          </p:cNvSpPr>
          <p:nvPr/>
        </p:nvSpPr>
        <p:spPr>
          <a:xfrm>
            <a:off x="851738" y="379592"/>
            <a:ext cx="776368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Who are we?</a:t>
            </a:r>
          </a:p>
        </p:txBody>
      </p:sp>
      <p:graphicFrame>
        <p:nvGraphicFramePr>
          <p:cNvPr id="2" name="Table 1">
            <a:extLst>
              <a:ext uri="{FF2B5EF4-FFF2-40B4-BE49-F238E27FC236}">
                <a16:creationId xmlns:a16="http://schemas.microsoft.com/office/drawing/2014/main" id="{40B3AEC4-B847-1A13-2C90-2490CDA04999}"/>
              </a:ext>
            </a:extLst>
          </p:cNvPr>
          <p:cNvGraphicFramePr>
            <a:graphicFrameLocks noGrp="1"/>
          </p:cNvGraphicFramePr>
          <p:nvPr/>
        </p:nvGraphicFramePr>
        <p:xfrm>
          <a:off x="5887344" y="1690447"/>
          <a:ext cx="5452918" cy="4876800"/>
        </p:xfrm>
        <a:graphic>
          <a:graphicData uri="http://schemas.openxmlformats.org/drawingml/2006/table">
            <a:tbl>
              <a:tblPr firstRow="1" bandRow="1">
                <a:tableStyleId>{5940675A-B579-460E-94D1-54222C63F5DA}</a:tableStyleId>
              </a:tblPr>
              <a:tblGrid>
                <a:gridCol w="2726459">
                  <a:extLst>
                    <a:ext uri="{9D8B030D-6E8A-4147-A177-3AD203B41FA5}">
                      <a16:colId xmlns:a16="http://schemas.microsoft.com/office/drawing/2014/main" val="1529267751"/>
                    </a:ext>
                  </a:extLst>
                </a:gridCol>
                <a:gridCol w="2726459">
                  <a:extLst>
                    <a:ext uri="{9D8B030D-6E8A-4147-A177-3AD203B41FA5}">
                      <a16:colId xmlns:a16="http://schemas.microsoft.com/office/drawing/2014/main" val="1820850972"/>
                    </a:ext>
                  </a:extLst>
                </a:gridCol>
              </a:tblGrid>
              <a:tr h="241012">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Upper Mount Gravatt </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Dami Korte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12922"/>
                  </a:ext>
                </a:extLst>
              </a:tr>
              <a:tr h="234914">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Gold Coast </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Lisa Cooper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55009"/>
                  </a:ext>
                </a:extLst>
              </a:tr>
              <a:tr h="234914">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Ipswich</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Samantha Caves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1364340"/>
                  </a:ext>
                </a:extLst>
              </a:tr>
              <a:tr h="234914">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Toowoomba</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Samantha Dempsey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8885600"/>
                  </a:ext>
                </a:extLst>
              </a:tr>
              <a:tr h="234914">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Bundaberg</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Lionel Evans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101554"/>
                  </a:ext>
                </a:extLst>
              </a:tr>
              <a:tr h="234914">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Maroochydore</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a:solidFill>
                            <a:schemeClr val="tx1">
                              <a:lumMod val="65000"/>
                              <a:lumOff val="35000"/>
                            </a:schemeClr>
                          </a:solidFill>
                          <a:latin typeface="Open Sans"/>
                          <a:ea typeface="Open Sans"/>
                          <a:cs typeface="Open Sans"/>
                        </a:rPr>
                        <a:t>Varsha Chowdury </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1468993"/>
                  </a:ext>
                </a:extLst>
              </a:tr>
              <a:tr h="234914">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Nambour</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Marcus </a:t>
                      </a:r>
                      <a:r>
                        <a:rPr lang="en-AU" sz="2000" kern="1200" dirty="0" err="1">
                          <a:solidFill>
                            <a:schemeClr val="tx1">
                              <a:lumMod val="65000"/>
                              <a:lumOff val="35000"/>
                            </a:schemeClr>
                          </a:solidFill>
                          <a:latin typeface="Open Sans"/>
                          <a:ea typeface="Open Sans"/>
                          <a:cs typeface="Open Sans"/>
                        </a:rPr>
                        <a:t>Priaulx</a:t>
                      </a:r>
                      <a:r>
                        <a:rPr lang="en-AU" sz="2000" kern="1200" dirty="0">
                          <a:solidFill>
                            <a:schemeClr val="tx1">
                              <a:lumMod val="65000"/>
                              <a:lumOff val="35000"/>
                            </a:schemeClr>
                          </a:solidFill>
                          <a:latin typeface="Open Sans"/>
                          <a:ea typeface="Open Sans"/>
                          <a:cs typeface="Open Sans"/>
                        </a:rPr>
                        <a:t>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3514978"/>
                  </a:ext>
                </a:extLst>
              </a:tr>
              <a:tr h="234914">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Cairns</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Rosalie Basso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8328427"/>
                  </a:ext>
                </a:extLst>
              </a:tr>
              <a:tr h="234914">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Gladstone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Lauren Schneider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9647007"/>
                  </a:ext>
                </a:extLst>
              </a:tr>
              <a:tr h="2349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tx1">
                              <a:lumMod val="65000"/>
                              <a:lumOff val="35000"/>
                            </a:schemeClr>
                          </a:solidFill>
                          <a:latin typeface="Open Sans"/>
                          <a:ea typeface="Open Sans"/>
                          <a:cs typeface="Open Sans"/>
                        </a:rPr>
                        <a:t>Upper Mount Gravatt </a:t>
                      </a:r>
                      <a:endParaRPr lang="en-AU" sz="2000" kern="1200" dirty="0">
                        <a:solidFill>
                          <a:schemeClr val="tx1">
                            <a:lumMod val="65000"/>
                            <a:lumOff val="35000"/>
                          </a:schemeClr>
                        </a:solidFill>
                        <a:latin typeface="Open Sans"/>
                        <a:ea typeface="Open Sans"/>
                        <a:cs typeface="Open Sans"/>
                      </a:endParaRPr>
                    </a:p>
                    <a:p>
                      <a:pPr marL="0" algn="l" defTabSz="914400" rtl="0" eaLnBrk="1" latinLnBrk="0" hangingPunct="1"/>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Nitesh Makan</a:t>
                      </a:r>
                    </a:p>
                    <a:p>
                      <a:pPr marL="0" algn="l" defTabSz="914400" rtl="0" eaLnBrk="1" latinLnBrk="0" hangingPunct="1"/>
                      <a:r>
                        <a:rPr lang="en-AU" sz="1400" kern="1200" dirty="0">
                          <a:solidFill>
                            <a:schemeClr val="tx1">
                              <a:lumMod val="65000"/>
                              <a:lumOff val="35000"/>
                            </a:schemeClr>
                          </a:solidFill>
                          <a:latin typeface="Open Sans"/>
                          <a:ea typeface="Open Sans"/>
                          <a:cs typeface="Open Sans"/>
                        </a:rPr>
                        <a:t>(Vocational Placement Officer)</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3633605"/>
                  </a:ext>
                </a:extLst>
              </a:tr>
              <a:tr h="214472">
                <a:tc>
                  <a:txBody>
                    <a:bodyPr/>
                    <a:lstStyle/>
                    <a:p>
                      <a:pPr marL="0" algn="l" defTabSz="914400" rtl="0" eaLnBrk="1" latinLnBrk="0" hangingPunct="1"/>
                      <a:r>
                        <a:rPr lang="en-US" sz="2000" kern="1200" dirty="0">
                          <a:solidFill>
                            <a:schemeClr val="tx1">
                              <a:lumMod val="65000"/>
                              <a:lumOff val="35000"/>
                            </a:schemeClr>
                          </a:solidFill>
                          <a:latin typeface="Open Sans"/>
                          <a:ea typeface="Open Sans"/>
                          <a:cs typeface="Open Sans"/>
                        </a:rPr>
                        <a:t>Bundaberg</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AU" sz="2000" kern="1200" dirty="0">
                          <a:solidFill>
                            <a:schemeClr val="tx1">
                              <a:lumMod val="65000"/>
                              <a:lumOff val="35000"/>
                            </a:schemeClr>
                          </a:solidFill>
                          <a:latin typeface="Open Sans"/>
                          <a:ea typeface="Open Sans"/>
                          <a:cs typeface="Open Sans"/>
                        </a:rPr>
                        <a:t>Anne Richardson </a:t>
                      </a:r>
                      <a:r>
                        <a:rPr lang="en-AU" sz="1400" kern="1200" dirty="0">
                          <a:solidFill>
                            <a:schemeClr val="tx1">
                              <a:lumMod val="65000"/>
                              <a:lumOff val="35000"/>
                            </a:schemeClr>
                          </a:solidFill>
                          <a:latin typeface="Open Sans"/>
                          <a:ea typeface="Open Sans"/>
                          <a:cs typeface="Open Sans"/>
                        </a:rPr>
                        <a:t>(Vocational Placement Officer)</a:t>
                      </a:r>
                      <a:endParaRPr lang="en-AU" sz="2000" kern="1200" dirty="0">
                        <a:solidFill>
                          <a:schemeClr val="tx1">
                            <a:lumMod val="65000"/>
                            <a:lumOff val="35000"/>
                          </a:schemeClr>
                        </a:solidFill>
                        <a:latin typeface="Open Sans"/>
                        <a:ea typeface="Open Sans"/>
                        <a:cs typeface="Open San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8840556"/>
                  </a:ext>
                </a:extLst>
              </a:tr>
            </a:tbl>
          </a:graphicData>
        </a:graphic>
      </p:graphicFrame>
      <p:sp>
        <p:nvSpPr>
          <p:cNvPr id="7" name="TextBox 6">
            <a:extLst>
              <a:ext uri="{FF2B5EF4-FFF2-40B4-BE49-F238E27FC236}">
                <a16:creationId xmlns:a16="http://schemas.microsoft.com/office/drawing/2014/main" id="{68843073-7817-9748-99ED-48272D670316}"/>
              </a:ext>
            </a:extLst>
          </p:cNvPr>
          <p:cNvSpPr txBox="1"/>
          <p:nvPr/>
        </p:nvSpPr>
        <p:spPr>
          <a:xfrm>
            <a:off x="5809526" y="1079073"/>
            <a:ext cx="6644986" cy="490904"/>
          </a:xfrm>
          <a:prstGeom prst="rect">
            <a:avLst/>
          </a:prstGeom>
          <a:noFill/>
        </p:spPr>
        <p:txBody>
          <a:bodyPr wrap="square">
            <a:spAutoFit/>
          </a:bodyPr>
          <a:lstStyle/>
          <a:p>
            <a:pPr fontAlgn="t">
              <a:lnSpc>
                <a:spcPct val="90000"/>
              </a:lnSpc>
              <a:spcBef>
                <a:spcPts val="1000"/>
              </a:spcBef>
              <a:spcAft>
                <a:spcPts val="1200"/>
              </a:spcAft>
              <a:buSzPts val="1400"/>
            </a:pPr>
            <a:r>
              <a:rPr lang="en-AU" sz="2800" b="1" dirty="0">
                <a:solidFill>
                  <a:srgbClr val="58585B"/>
                </a:solidFill>
                <a:latin typeface="Open Sans" pitchFamily="2" charset="0"/>
                <a:ea typeface="Open Sans" pitchFamily="2" charset="0"/>
                <a:cs typeface="Open Sans" pitchFamily="2" charset="0"/>
              </a:rPr>
              <a:t>Vocational Navigators: </a:t>
            </a:r>
          </a:p>
        </p:txBody>
      </p:sp>
    </p:spTree>
    <p:extLst>
      <p:ext uri="{BB962C8B-B14F-4D97-AF65-F5344CB8AC3E}">
        <p14:creationId xmlns:p14="http://schemas.microsoft.com/office/powerpoint/2010/main" val="2687782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1D778-6571-1A1F-4F98-BE07BBD24F94}"/>
            </a:ext>
          </a:extLst>
        </p:cNvPr>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9059AFA1-D93C-BF02-8502-EED719AA2EF1}"/>
              </a:ext>
            </a:extLst>
          </p:cNvPr>
          <p:cNvPicPr>
            <a:picLocks noChangeAspect="1"/>
          </p:cNvPicPr>
          <p:nvPr/>
        </p:nvPicPr>
        <p:blipFill rotWithShape="1">
          <a:blip r:embed="rId3">
            <a:extLst>
              <a:ext uri="{28A0092B-C50C-407E-A947-70E740481C1C}">
                <a14:useLocalDpi xmlns:a14="http://schemas.microsoft.com/office/drawing/2010/main" val="0"/>
              </a:ext>
            </a:extLst>
          </a:blip>
          <a:srcRect l="57899" t="-858" r="-8547" b="42859"/>
          <a:stretch/>
        </p:blipFill>
        <p:spPr>
          <a:xfrm rot="10800000">
            <a:off x="9783903" y="0"/>
            <a:ext cx="3502605" cy="2914958"/>
          </a:xfrm>
          <a:prstGeom prst="rect">
            <a:avLst/>
          </a:prstGeom>
        </p:spPr>
      </p:pic>
      <p:sp>
        <p:nvSpPr>
          <p:cNvPr id="6" name="Content Placeholder 5">
            <a:extLst>
              <a:ext uri="{FF2B5EF4-FFF2-40B4-BE49-F238E27FC236}">
                <a16:creationId xmlns:a16="http://schemas.microsoft.com/office/drawing/2014/main" id="{404CD0C3-D7C2-3D9E-98A4-6E6CDE77D04B}"/>
              </a:ext>
            </a:extLst>
          </p:cNvPr>
          <p:cNvSpPr>
            <a:spLocks noGrp="1"/>
          </p:cNvSpPr>
          <p:nvPr>
            <p:ph idx="1"/>
          </p:nvPr>
        </p:nvSpPr>
        <p:spPr>
          <a:xfrm>
            <a:off x="838200" y="1825625"/>
            <a:ext cx="8807367" cy="4351338"/>
          </a:xfrm>
        </p:spPr>
        <p:txBody>
          <a:bodyPr vert="horz" lIns="91440" tIns="45720" rIns="91440" bIns="45720" rtlCol="0" anchor="t">
            <a:normAutofit/>
          </a:bodyPr>
          <a:lstStyle/>
          <a:p>
            <a:pPr>
              <a:lnSpc>
                <a:spcPct val="100000"/>
              </a:lnSpc>
            </a:pPr>
            <a:r>
              <a:rPr lang="en-US" dirty="0">
                <a:solidFill>
                  <a:schemeClr val="tx1">
                    <a:lumMod val="65000"/>
                    <a:lumOff val="35000"/>
                  </a:schemeClr>
                </a:solidFill>
                <a:latin typeface="Open Sans"/>
                <a:ea typeface="Open Sans"/>
                <a:cs typeface="Open Sans"/>
              </a:rPr>
              <a:t>Refer a carer to the program</a:t>
            </a:r>
          </a:p>
          <a:p>
            <a:pPr>
              <a:lnSpc>
                <a:spcPct val="100000"/>
              </a:lnSpc>
            </a:pPr>
            <a:r>
              <a:rPr lang="en-US" dirty="0">
                <a:solidFill>
                  <a:schemeClr val="tx1">
                    <a:lumMod val="65000"/>
                    <a:lumOff val="35000"/>
                  </a:schemeClr>
                </a:solidFill>
                <a:latin typeface="Open Sans"/>
                <a:ea typeface="Open Sans"/>
                <a:cs typeface="Open Sans"/>
              </a:rPr>
              <a:t>Partner with us </a:t>
            </a:r>
          </a:p>
          <a:p>
            <a:pPr>
              <a:lnSpc>
                <a:spcPct val="100000"/>
              </a:lnSpc>
            </a:pPr>
            <a:r>
              <a:rPr lang="en-US" dirty="0">
                <a:solidFill>
                  <a:schemeClr val="tx1">
                    <a:lumMod val="65000"/>
                    <a:lumOff val="35000"/>
                  </a:schemeClr>
                </a:solidFill>
                <a:latin typeface="Open Sans"/>
                <a:ea typeface="Open Sans"/>
                <a:cs typeface="Open Sans"/>
              </a:rPr>
              <a:t>Spread the word in your community</a:t>
            </a:r>
          </a:p>
          <a:p>
            <a:pPr>
              <a:lnSpc>
                <a:spcPct val="100000"/>
              </a:lnSpc>
            </a:pPr>
            <a:r>
              <a:rPr lang="en-US" dirty="0">
                <a:solidFill>
                  <a:schemeClr val="tx1">
                    <a:lumMod val="65000"/>
                    <a:lumOff val="35000"/>
                  </a:schemeClr>
                </a:solidFill>
                <a:latin typeface="Open Sans"/>
                <a:ea typeface="Open Sans"/>
                <a:cs typeface="Open Sans"/>
              </a:rPr>
              <a:t>Connect us with your networks</a:t>
            </a:r>
          </a:p>
          <a:p>
            <a:pPr marL="0" indent="0">
              <a:lnSpc>
                <a:spcPct val="100000"/>
              </a:lnSpc>
              <a:buNone/>
            </a:pPr>
            <a:endParaRPr lang="en-US" dirty="0">
              <a:solidFill>
                <a:schemeClr val="tx1">
                  <a:lumMod val="65000"/>
                  <a:lumOff val="35000"/>
                </a:schemeClr>
              </a:solidFill>
              <a:latin typeface="Open Sans"/>
              <a:ea typeface="Open Sans"/>
              <a:cs typeface="Open Sans"/>
            </a:endParaRPr>
          </a:p>
          <a:p>
            <a:pPr marL="0" indent="0">
              <a:lnSpc>
                <a:spcPct val="100000"/>
              </a:lnSpc>
              <a:buNone/>
            </a:pPr>
            <a:r>
              <a:rPr lang="en-US" sz="3600" b="1" dirty="0">
                <a:solidFill>
                  <a:schemeClr val="tx1">
                    <a:lumMod val="65000"/>
                    <a:lumOff val="35000"/>
                  </a:schemeClr>
                </a:solidFill>
                <a:latin typeface="Open Sans"/>
                <a:ea typeface="Open Sans"/>
                <a:cs typeface="Open Sans"/>
              </a:rPr>
              <a:t>To connect with us call </a:t>
            </a:r>
            <a:r>
              <a:rPr lang="en-US" sz="3600" b="1" dirty="0">
                <a:solidFill>
                  <a:srgbClr val="ED779A"/>
                </a:solidFill>
                <a:latin typeface="Open Sans"/>
                <a:ea typeface="Open Sans"/>
                <a:cs typeface="Open Sans"/>
              </a:rPr>
              <a:t>1800 422 737</a:t>
            </a:r>
            <a:r>
              <a:rPr lang="en-US" sz="3600" b="1" dirty="0">
                <a:solidFill>
                  <a:schemeClr val="tx1">
                    <a:lumMod val="65000"/>
                    <a:lumOff val="35000"/>
                  </a:schemeClr>
                </a:solidFill>
                <a:latin typeface="Open Sans"/>
                <a:ea typeface="Open Sans"/>
                <a:cs typeface="Open Sans"/>
              </a:rPr>
              <a:t>.</a:t>
            </a:r>
          </a:p>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p:txBody>
      </p:sp>
      <p:sp>
        <p:nvSpPr>
          <p:cNvPr id="14" name="Content Placeholder 5">
            <a:extLst>
              <a:ext uri="{FF2B5EF4-FFF2-40B4-BE49-F238E27FC236}">
                <a16:creationId xmlns:a16="http://schemas.microsoft.com/office/drawing/2014/main" id="{CE9778D3-2206-64FB-1E95-B9745C9E9429}"/>
              </a:ext>
            </a:extLst>
          </p:cNvPr>
          <p:cNvSpPr txBox="1">
            <a:spLocks/>
          </p:cNvSpPr>
          <p:nvPr/>
        </p:nvSpPr>
        <p:spPr>
          <a:xfrm>
            <a:off x="837748" y="1705155"/>
            <a:ext cx="11125652"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en-AU" dirty="0">
              <a:solidFill>
                <a:schemeClr val="tx1">
                  <a:lumMod val="65000"/>
                  <a:lumOff val="35000"/>
                </a:schemeClr>
              </a:solidFill>
              <a:latin typeface="Open Sans"/>
              <a:ea typeface="Open Sans"/>
              <a:cs typeface="Open Sans"/>
            </a:endParaRPr>
          </a:p>
        </p:txBody>
      </p:sp>
      <p:sp>
        <p:nvSpPr>
          <p:cNvPr id="15" name="Title 1">
            <a:extLst>
              <a:ext uri="{FF2B5EF4-FFF2-40B4-BE49-F238E27FC236}">
                <a16:creationId xmlns:a16="http://schemas.microsoft.com/office/drawing/2014/main" id="{249A9E41-F3C6-A346-FEFA-7285B97E81FD}"/>
              </a:ext>
            </a:extLst>
          </p:cNvPr>
          <p:cNvSpPr>
            <a:spLocks noGrp="1"/>
          </p:cNvSpPr>
          <p:nvPr/>
        </p:nvSpPr>
        <p:spPr>
          <a:xfrm>
            <a:off x="851738" y="379592"/>
            <a:ext cx="906118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58585B"/>
                </a:solidFill>
                <a:latin typeface="Open Sans"/>
                <a:ea typeface="Open Sans"/>
                <a:cs typeface="Open Sans"/>
              </a:rPr>
              <a:t>How you can help carers thrive</a:t>
            </a:r>
          </a:p>
        </p:txBody>
      </p:sp>
    </p:spTree>
    <p:extLst>
      <p:ext uri="{BB962C8B-B14F-4D97-AF65-F5344CB8AC3E}">
        <p14:creationId xmlns:p14="http://schemas.microsoft.com/office/powerpoint/2010/main" val="735427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E9A811-0B6C-DB26-49AD-0A5E0CACADE7}"/>
              </a:ext>
            </a:extLst>
          </p:cNvPr>
          <p:cNvSpPr>
            <a:spLocks noGrp="1"/>
          </p:cNvSpPr>
          <p:nvPr>
            <p:ph sz="quarter" idx="10"/>
          </p:nvPr>
        </p:nvSpPr>
        <p:spPr/>
        <p:txBody>
          <a:bodyPr>
            <a:normAutofit fontScale="92500" lnSpcReduction="20000"/>
          </a:bodyPr>
          <a:lstStyle/>
          <a:p>
            <a:pPr marL="0" rtl="0" eaLnBrk="1" fontAlgn="t" latinLnBrk="0" hangingPunct="1">
              <a:lnSpc>
                <a:spcPct val="120000"/>
              </a:lnSpc>
              <a:spcBef>
                <a:spcPts val="0"/>
              </a:spcBef>
              <a:buNone/>
            </a:pPr>
            <a:r>
              <a:rPr lang="en-US" sz="3200" b="1" i="0" u="none" strike="noStrike" kern="1200" dirty="0">
                <a:effectLst/>
                <a:latin typeface="Open Sans" panose="020B0606030504020204" pitchFamily="34" charset="0"/>
              </a:rPr>
              <a:t>Kate Mulvaney</a:t>
            </a:r>
            <a:br>
              <a:rPr lang="en-US" sz="3200" b="1" i="0" u="none" strike="noStrike" kern="1200" dirty="0">
                <a:effectLst/>
                <a:latin typeface="Open Sans" panose="020B0606030504020204" pitchFamily="34" charset="0"/>
              </a:rPr>
            </a:br>
            <a:r>
              <a:rPr lang="en-US" sz="3200" i="0" u="none" strike="noStrike" kern="1200" dirty="0">
                <a:effectLst/>
              </a:rPr>
              <a:t>Vocational Navigation Coordinator</a:t>
            </a:r>
            <a:br>
              <a:rPr lang="en-US" sz="3200" i="0" u="none" strike="noStrike" kern="1200" dirty="0">
                <a:effectLst/>
              </a:rPr>
            </a:br>
            <a:r>
              <a:rPr lang="en-US" sz="3200" i="0" u="none" strike="noStrike" kern="1200" dirty="0">
                <a:effectLst/>
              </a:rPr>
              <a:t>0457 054 991</a:t>
            </a:r>
            <a:br>
              <a:rPr lang="en-US" sz="3200" i="0" u="none" strike="noStrike" kern="1200" dirty="0">
                <a:effectLst/>
              </a:rPr>
            </a:br>
            <a:r>
              <a:rPr lang="en-US" sz="3200" i="0" u="none" strike="noStrike" kern="1200" dirty="0">
                <a:effectLst/>
                <a:hlinkClick r:id="rId3"/>
              </a:rPr>
              <a:t>kmulvaney@wellways.org</a:t>
            </a:r>
            <a:endParaRPr lang="en-US" sz="3200" i="0" u="none" strike="noStrike" kern="1200" dirty="0">
              <a:effectLst/>
            </a:endParaRPr>
          </a:p>
          <a:p>
            <a:pPr marL="0" rtl="0" eaLnBrk="1" fontAlgn="t" latinLnBrk="0" hangingPunct="1">
              <a:lnSpc>
                <a:spcPct val="120000"/>
              </a:lnSpc>
              <a:spcBef>
                <a:spcPts val="0"/>
              </a:spcBef>
              <a:buNone/>
            </a:pPr>
            <a:endParaRPr lang="en-AU" sz="2400" i="0" u="none" strike="noStrike" dirty="0">
              <a:effectLst/>
            </a:endParaRPr>
          </a:p>
          <a:p>
            <a:pPr marL="0" rtl="0" eaLnBrk="1" fontAlgn="t" latinLnBrk="0" hangingPunct="1">
              <a:lnSpc>
                <a:spcPct val="120000"/>
              </a:lnSpc>
              <a:spcBef>
                <a:spcPts val="0"/>
              </a:spcBef>
              <a:buNone/>
            </a:pPr>
            <a:r>
              <a:rPr lang="en-AU" sz="3200" b="1" i="0" u="none" strike="noStrike" kern="1200" dirty="0">
                <a:effectLst/>
                <a:latin typeface="Open Sans" panose="020B0606030504020204" pitchFamily="34" charset="0"/>
              </a:rPr>
              <a:t>Mark </a:t>
            </a:r>
            <a:r>
              <a:rPr lang="en-AU" sz="3200" b="1" i="0" u="none" strike="noStrike" kern="1200" dirty="0" err="1">
                <a:effectLst/>
                <a:latin typeface="Open Sans" panose="020B0606030504020204" pitchFamily="34" charset="0"/>
              </a:rPr>
              <a:t>Kimmorley</a:t>
            </a:r>
            <a:endParaRPr lang="en-AU" sz="2400" b="0" i="0" u="none" strike="noStrike" dirty="0">
              <a:effectLst/>
              <a:latin typeface="Arial" panose="020B0604020202020204" pitchFamily="34" charset="0"/>
            </a:endParaRPr>
          </a:p>
          <a:p>
            <a:pPr marL="0" rtl="0" eaLnBrk="1" fontAlgn="t" latinLnBrk="0" hangingPunct="1">
              <a:lnSpc>
                <a:spcPct val="120000"/>
              </a:lnSpc>
              <a:spcBef>
                <a:spcPts val="0"/>
              </a:spcBef>
              <a:buNone/>
            </a:pPr>
            <a:r>
              <a:rPr lang="en-AU" sz="3200" i="0" u="none" strike="noStrike" kern="1200" dirty="0">
                <a:effectLst/>
              </a:rPr>
              <a:t>Vocational Pathway Lead </a:t>
            </a:r>
            <a:endParaRPr lang="en-AU" sz="2400" i="0" u="none" strike="noStrike" dirty="0">
              <a:effectLst/>
            </a:endParaRPr>
          </a:p>
          <a:p>
            <a:pPr marL="0" rtl="0" eaLnBrk="1" fontAlgn="t" latinLnBrk="0" hangingPunct="1">
              <a:lnSpc>
                <a:spcPct val="120000"/>
              </a:lnSpc>
              <a:spcBef>
                <a:spcPts val="0"/>
              </a:spcBef>
              <a:buNone/>
            </a:pPr>
            <a:r>
              <a:rPr lang="en-AU" sz="3200" i="0" u="none" strike="noStrike" kern="1200" dirty="0">
                <a:effectLst/>
              </a:rPr>
              <a:t>0407 605 094</a:t>
            </a:r>
            <a:endParaRPr lang="en-AU" sz="2400" i="0" u="none" strike="noStrike" dirty="0">
              <a:effectLst/>
            </a:endParaRPr>
          </a:p>
          <a:p>
            <a:pPr marL="0" indent="0" rtl="0" eaLnBrk="1" fontAlgn="t" latinLnBrk="0" hangingPunct="1">
              <a:lnSpc>
                <a:spcPct val="120000"/>
              </a:lnSpc>
              <a:spcBef>
                <a:spcPts val="0"/>
              </a:spcBef>
              <a:buNone/>
            </a:pPr>
            <a:r>
              <a:rPr lang="en-AU" sz="3200" i="0" u="none" strike="noStrike" kern="1200" dirty="0">
                <a:effectLst/>
                <a:hlinkClick r:id="rId4"/>
              </a:rPr>
              <a:t>mkimmorley@wellways.org</a:t>
            </a:r>
            <a:endParaRPr lang="en-AU" sz="3200" i="0" u="none" strike="noStrike" kern="1200" dirty="0">
              <a:effectLst/>
            </a:endParaRPr>
          </a:p>
          <a:p>
            <a:pPr marL="0" indent="0" rtl="0" eaLnBrk="1" fontAlgn="t" latinLnBrk="0" hangingPunct="1">
              <a:buNone/>
            </a:pPr>
            <a:endParaRPr lang="en-AU" sz="2400" i="0" u="none" strike="noStrike" dirty="0">
              <a:effectLst/>
            </a:endParaRPr>
          </a:p>
          <a:p>
            <a:pPr marL="0" indent="0">
              <a:spcAft>
                <a:spcPts val="600"/>
              </a:spcAft>
              <a:buNone/>
            </a:pPr>
            <a:endParaRPr lang="en-US" sz="3200" dirty="0">
              <a:latin typeface="Open Sans" panose="020B0606030504020204" pitchFamily="34" charset="0"/>
              <a:ea typeface="Open Sans" panose="020B0606030504020204" pitchFamily="34" charset="0"/>
              <a:cs typeface="Open Sans" panose="020B0606030504020204" pitchFamily="34" charset="0"/>
            </a:endParaRPr>
          </a:p>
          <a:p>
            <a:endParaRPr lang="en-AU" dirty="0"/>
          </a:p>
        </p:txBody>
      </p:sp>
      <p:sp>
        <p:nvSpPr>
          <p:cNvPr id="3" name="Title 2">
            <a:extLst>
              <a:ext uri="{FF2B5EF4-FFF2-40B4-BE49-F238E27FC236}">
                <a16:creationId xmlns:a16="http://schemas.microsoft.com/office/drawing/2014/main" id="{DE50B1C7-A3FC-6651-7D85-CB634BF68EB5}"/>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Thank you</a:t>
            </a:r>
            <a:endParaRPr lang="en-AU" dirty="0"/>
          </a:p>
        </p:txBody>
      </p:sp>
    </p:spTree>
    <p:extLst>
      <p:ext uri="{BB962C8B-B14F-4D97-AF65-F5344CB8AC3E}">
        <p14:creationId xmlns:p14="http://schemas.microsoft.com/office/powerpoint/2010/main" val="41463774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507748A-C6F3-4961-B026-80F1FAC2C754}"/>
              </a:ext>
            </a:extLst>
          </p:cNvPr>
          <p:cNvSpPr>
            <a:spLocks noGrp="1"/>
          </p:cNvSpPr>
          <p:nvPr>
            <p:ph idx="1"/>
          </p:nvPr>
        </p:nvSpPr>
        <p:spPr>
          <a:xfrm>
            <a:off x="838200" y="1825625"/>
            <a:ext cx="8807367" cy="4351338"/>
          </a:xfrm>
        </p:spPr>
        <p:txBody>
          <a:bodyPr vert="horz" lIns="91440" tIns="45720" rIns="91440" bIns="45720" rtlCol="0" anchor="t">
            <a:normAutofit/>
          </a:bodyPr>
          <a:lstStyle/>
          <a:p>
            <a:pPr>
              <a:lnSpc>
                <a:spcPct val="100000"/>
              </a:lnSpc>
            </a:pPr>
            <a:endParaRPr lang="en-US" dirty="0">
              <a:solidFill>
                <a:schemeClr val="tx1">
                  <a:lumMod val="65000"/>
                  <a:lumOff val="35000"/>
                </a:schemeClr>
              </a:solidFill>
              <a:latin typeface="Open Sans"/>
              <a:ea typeface="Open Sans"/>
              <a:cs typeface="Open Sans"/>
            </a:endParaRPr>
          </a:p>
          <a:p>
            <a:pPr>
              <a:lnSpc>
                <a:spcPct val="100000"/>
              </a:lnSpc>
            </a:pPr>
            <a:endParaRPr lang="en-US" dirty="0">
              <a:solidFill>
                <a:schemeClr val="tx1">
                  <a:lumMod val="65000"/>
                  <a:lumOff val="35000"/>
                </a:schemeClr>
              </a:solidFill>
              <a:latin typeface="Open Sans"/>
              <a:ea typeface="Open Sans"/>
              <a:cs typeface="Open Sans"/>
            </a:endParaRPr>
          </a:p>
        </p:txBody>
      </p:sp>
      <p:sp>
        <p:nvSpPr>
          <p:cNvPr id="9" name="TextBox 8">
            <a:extLst>
              <a:ext uri="{FF2B5EF4-FFF2-40B4-BE49-F238E27FC236}">
                <a16:creationId xmlns:a16="http://schemas.microsoft.com/office/drawing/2014/main" id="{4192F1A1-1220-4303-83E2-249D84964764}"/>
              </a:ext>
            </a:extLst>
          </p:cNvPr>
          <p:cNvSpPr txBox="1"/>
          <p:nvPr/>
        </p:nvSpPr>
        <p:spPr>
          <a:xfrm>
            <a:off x="1" y="4648307"/>
            <a:ext cx="12191999" cy="1200329"/>
          </a:xfrm>
          <a:prstGeom prst="rect">
            <a:avLst/>
          </a:prstGeom>
          <a:noFill/>
        </p:spPr>
        <p:txBody>
          <a:bodyPr wrap="square">
            <a:spAutoFit/>
          </a:bodyPr>
          <a:lstStyle/>
          <a:p>
            <a:pPr algn="ctr"/>
            <a:r>
              <a:rPr lang="en-US" sz="4400" dirty="0">
                <a:solidFill>
                  <a:srgbClr val="58585B"/>
                </a:solidFill>
                <a:latin typeface="Open Sans" pitchFamily="2" charset="0"/>
                <a:ea typeface="Open Sans" pitchFamily="2" charset="0"/>
                <a:cs typeface="Open Sans" pitchFamily="2" charset="0"/>
              </a:rPr>
              <a:t>1800 422 737</a:t>
            </a:r>
          </a:p>
          <a:p>
            <a:pPr algn="ctr"/>
            <a:r>
              <a:rPr lang="en-US" sz="2800" dirty="0">
                <a:solidFill>
                  <a:srgbClr val="58585B"/>
                </a:solidFill>
                <a:latin typeface="Open Sans" pitchFamily="2" charset="0"/>
                <a:ea typeface="Open Sans" pitchFamily="2" charset="0"/>
                <a:cs typeface="Open Sans" pitchFamily="2" charset="0"/>
              </a:rPr>
              <a:t>carergateway.gov.au </a:t>
            </a:r>
            <a:endParaRPr lang="en-AU" sz="2800" dirty="0"/>
          </a:p>
        </p:txBody>
      </p:sp>
      <p:pic>
        <p:nvPicPr>
          <p:cNvPr id="2" name="Picture 8" descr="Logo&#10;&#10;Description automatically generated">
            <a:extLst>
              <a:ext uri="{FF2B5EF4-FFF2-40B4-BE49-F238E27FC236}">
                <a16:creationId xmlns:a16="http://schemas.microsoft.com/office/drawing/2014/main" id="{792EC193-A29C-22DF-7DE7-476FED59151B}"/>
              </a:ext>
            </a:extLst>
          </p:cNvPr>
          <p:cNvPicPr>
            <a:picLocks noChangeAspect="1"/>
          </p:cNvPicPr>
          <p:nvPr/>
        </p:nvPicPr>
        <p:blipFill>
          <a:blip r:embed="rId3"/>
          <a:stretch>
            <a:fillRect/>
          </a:stretch>
        </p:blipFill>
        <p:spPr>
          <a:xfrm>
            <a:off x="2649068" y="2209693"/>
            <a:ext cx="6893864" cy="1407072"/>
          </a:xfrm>
          <a:prstGeom prst="rect">
            <a:avLst/>
          </a:prstGeom>
        </p:spPr>
      </p:pic>
    </p:spTree>
    <p:extLst>
      <p:ext uri="{BB962C8B-B14F-4D97-AF65-F5344CB8AC3E}">
        <p14:creationId xmlns:p14="http://schemas.microsoft.com/office/powerpoint/2010/main" val="3489006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0967A0-0211-EC4B-2BC2-06040A65F790}"/>
              </a:ext>
            </a:extLst>
          </p:cNvPr>
          <p:cNvSpPr>
            <a:spLocks noGrp="1"/>
          </p:cNvSpPr>
          <p:nvPr>
            <p:ph sz="quarter" idx="10"/>
          </p:nvPr>
        </p:nvSpPr>
        <p:spPr/>
        <p:txBody>
          <a:bodyPr/>
          <a:lstStyle/>
          <a:p>
            <a:pPr marL="0" indent="0">
              <a:buNone/>
            </a:pPr>
            <a:r>
              <a:rPr lang="en-US" dirty="0">
                <a:solidFill>
                  <a:schemeClr val="bg2">
                    <a:lumMod val="50000"/>
                  </a:schemeClr>
                </a:solidFill>
                <a:latin typeface="Open Sans" panose="020B0606030504020204" pitchFamily="34" charset="0"/>
              </a:rPr>
              <a:t>Wellways is a leading not-for-profit provider </a:t>
            </a:r>
            <a:r>
              <a:rPr lang="en-US" dirty="0" err="1">
                <a:solidFill>
                  <a:schemeClr val="bg2">
                    <a:lumMod val="50000"/>
                  </a:schemeClr>
                </a:solidFill>
                <a:latin typeface="Open Sans" panose="020B0606030504020204" pitchFamily="34" charset="0"/>
              </a:rPr>
              <a:t>specialising</a:t>
            </a:r>
            <a:r>
              <a:rPr lang="en-US" dirty="0">
                <a:solidFill>
                  <a:schemeClr val="bg2">
                    <a:lumMod val="50000"/>
                  </a:schemeClr>
                </a:solidFill>
                <a:latin typeface="Open Sans" panose="020B0606030504020204" pitchFamily="34" charset="0"/>
              </a:rPr>
              <a:t> in mental health, disability support, youth and carer services. We work with individuals, families and communities to imagine and achieve better lives.</a:t>
            </a:r>
            <a:endParaRPr lang="en-US" dirty="0">
              <a:solidFill>
                <a:schemeClr val="bg2">
                  <a:lumMod val="50000"/>
                </a:schemeClr>
              </a:solidFill>
            </a:endParaRPr>
          </a:p>
          <a:p>
            <a:endParaRPr lang="en-AU" dirty="0"/>
          </a:p>
        </p:txBody>
      </p:sp>
      <p:sp>
        <p:nvSpPr>
          <p:cNvPr id="3" name="Title 2">
            <a:extLst>
              <a:ext uri="{FF2B5EF4-FFF2-40B4-BE49-F238E27FC236}">
                <a16:creationId xmlns:a16="http://schemas.microsoft.com/office/drawing/2014/main" id="{A76C3BA6-2EA3-28AD-FEF5-6BE5972757B8}"/>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Wellways</a:t>
            </a:r>
            <a:endParaRPr lang="en-AU" dirty="0"/>
          </a:p>
        </p:txBody>
      </p:sp>
      <p:pic>
        <p:nvPicPr>
          <p:cNvPr id="4" name="Picture 3" descr="Logo&#10;&#10;Description automatically generated">
            <a:extLst>
              <a:ext uri="{FF2B5EF4-FFF2-40B4-BE49-F238E27FC236}">
                <a16:creationId xmlns:a16="http://schemas.microsoft.com/office/drawing/2014/main" id="{3BA1079B-7543-6AC9-9D38-4EBCCB82E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312" y="5288606"/>
            <a:ext cx="5139321" cy="1103033"/>
          </a:xfrm>
          <a:prstGeom prst="rect">
            <a:avLst/>
          </a:prstGeom>
        </p:spPr>
      </p:pic>
    </p:spTree>
    <p:extLst>
      <p:ext uri="{BB962C8B-B14F-4D97-AF65-F5344CB8AC3E}">
        <p14:creationId xmlns:p14="http://schemas.microsoft.com/office/powerpoint/2010/main" val="4086321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C24A5DFB-EBA6-8118-20B7-08414414EB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288" y="3377260"/>
            <a:ext cx="5139321" cy="1103033"/>
          </a:xfrm>
          <a:prstGeom prst="rect">
            <a:avLst/>
          </a:prstGeom>
        </p:spPr>
      </p:pic>
      <p:pic>
        <p:nvPicPr>
          <p:cNvPr id="6" name="Picture 5" descr="Logo, company name&#10;&#10;Description automatically generated">
            <a:extLst>
              <a:ext uri="{FF2B5EF4-FFF2-40B4-BE49-F238E27FC236}">
                <a16:creationId xmlns:a16="http://schemas.microsoft.com/office/drawing/2014/main" id="{7648B1AB-493B-A15E-57FA-6D1101E61368}"/>
              </a:ext>
            </a:extLst>
          </p:cNvPr>
          <p:cNvPicPr>
            <a:picLocks noChangeAspect="1"/>
          </p:cNvPicPr>
          <p:nvPr/>
        </p:nvPicPr>
        <p:blipFill rotWithShape="1">
          <a:blip r:embed="rId4">
            <a:extLst>
              <a:ext uri="{28A0092B-C50C-407E-A947-70E740481C1C}">
                <a14:useLocalDpi xmlns:a14="http://schemas.microsoft.com/office/drawing/2010/main" val="0"/>
              </a:ext>
            </a:extLst>
          </a:blip>
          <a:srcRect l="11202" t="22191" r="11996" b="22190"/>
          <a:stretch/>
        </p:blipFill>
        <p:spPr>
          <a:xfrm>
            <a:off x="365304" y="5657982"/>
            <a:ext cx="2860769" cy="985845"/>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797BC070-CF05-81D2-90D3-26B27D76B8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8843" y="441748"/>
            <a:ext cx="4512952" cy="2119200"/>
          </a:xfrm>
          <a:prstGeom prst="rect">
            <a:avLst/>
          </a:prstGeom>
        </p:spPr>
      </p:pic>
      <p:cxnSp>
        <p:nvCxnSpPr>
          <p:cNvPr id="8" name="Straight Arrow Connector 7">
            <a:extLst>
              <a:ext uri="{FF2B5EF4-FFF2-40B4-BE49-F238E27FC236}">
                <a16:creationId xmlns:a16="http://schemas.microsoft.com/office/drawing/2014/main" id="{866DE38F-B887-25C5-E23D-24C88FE4F13A}"/>
              </a:ext>
            </a:extLst>
          </p:cNvPr>
          <p:cNvCxnSpPr>
            <a:cxnSpLocks/>
          </p:cNvCxnSpPr>
          <p:nvPr/>
        </p:nvCxnSpPr>
        <p:spPr>
          <a:xfrm>
            <a:off x="5735770" y="2726392"/>
            <a:ext cx="0" cy="478749"/>
          </a:xfrm>
          <a:prstGeom prst="straightConnector1">
            <a:avLst/>
          </a:prstGeom>
          <a:ln w="381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58AAACE-AEDA-B818-46FE-359EE017784C}"/>
              </a:ext>
            </a:extLst>
          </p:cNvPr>
          <p:cNvCxnSpPr>
            <a:cxnSpLocks/>
          </p:cNvCxnSpPr>
          <p:nvPr/>
        </p:nvCxnSpPr>
        <p:spPr>
          <a:xfrm>
            <a:off x="7619521" y="4815704"/>
            <a:ext cx="0" cy="478749"/>
          </a:xfrm>
          <a:prstGeom prst="straightConnector1">
            <a:avLst/>
          </a:prstGeom>
          <a:ln w="381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FAACD8D-2EB5-012D-14BE-A52AFD5CCB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4913" y="5330945"/>
            <a:ext cx="2325414" cy="1422865"/>
          </a:xfrm>
          <a:prstGeom prst="rect">
            <a:avLst/>
          </a:prstGeom>
        </p:spPr>
      </p:pic>
      <p:cxnSp>
        <p:nvCxnSpPr>
          <p:cNvPr id="13" name="Straight Arrow Connector 12">
            <a:extLst>
              <a:ext uri="{FF2B5EF4-FFF2-40B4-BE49-F238E27FC236}">
                <a16:creationId xmlns:a16="http://schemas.microsoft.com/office/drawing/2014/main" id="{7BC556F8-ED08-C411-E4DB-5D32B2E220A5}"/>
              </a:ext>
            </a:extLst>
          </p:cNvPr>
          <p:cNvCxnSpPr>
            <a:cxnSpLocks/>
          </p:cNvCxnSpPr>
          <p:nvPr/>
        </p:nvCxnSpPr>
        <p:spPr>
          <a:xfrm>
            <a:off x="1705859" y="4815704"/>
            <a:ext cx="0" cy="478749"/>
          </a:xfrm>
          <a:prstGeom prst="straightConnector1">
            <a:avLst/>
          </a:prstGeom>
          <a:ln w="381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1DBC39C-8CCD-B0C2-983E-30C86F65B248}"/>
              </a:ext>
            </a:extLst>
          </p:cNvPr>
          <p:cNvCxnSpPr>
            <a:cxnSpLocks/>
          </p:cNvCxnSpPr>
          <p:nvPr/>
        </p:nvCxnSpPr>
        <p:spPr>
          <a:xfrm>
            <a:off x="10306085" y="4815704"/>
            <a:ext cx="0" cy="478749"/>
          </a:xfrm>
          <a:prstGeom prst="straightConnector1">
            <a:avLst/>
          </a:prstGeom>
          <a:ln w="381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2346465-F6CF-E323-110B-BCE634B186F6}"/>
              </a:ext>
            </a:extLst>
          </p:cNvPr>
          <p:cNvPicPr>
            <a:picLocks noChangeAspect="1"/>
          </p:cNvPicPr>
          <p:nvPr/>
        </p:nvPicPr>
        <p:blipFill>
          <a:blip r:embed="rId7"/>
          <a:stretch>
            <a:fillRect/>
          </a:stretch>
        </p:blipFill>
        <p:spPr>
          <a:xfrm>
            <a:off x="9364689" y="5534526"/>
            <a:ext cx="1882792" cy="1219284"/>
          </a:xfrm>
          <a:prstGeom prst="rect">
            <a:avLst/>
          </a:prstGeom>
        </p:spPr>
      </p:pic>
      <p:pic>
        <p:nvPicPr>
          <p:cNvPr id="16" name="Picture 15">
            <a:extLst>
              <a:ext uri="{FF2B5EF4-FFF2-40B4-BE49-F238E27FC236}">
                <a16:creationId xmlns:a16="http://schemas.microsoft.com/office/drawing/2014/main" id="{EE4CC6E1-9DA6-9821-A86F-CADEBC7E67C5}"/>
              </a:ext>
            </a:extLst>
          </p:cNvPr>
          <p:cNvPicPr>
            <a:picLocks noChangeAspect="1"/>
          </p:cNvPicPr>
          <p:nvPr/>
        </p:nvPicPr>
        <p:blipFill>
          <a:blip r:embed="rId8"/>
          <a:stretch>
            <a:fillRect/>
          </a:stretch>
        </p:blipFill>
        <p:spPr>
          <a:xfrm>
            <a:off x="3372593" y="5439473"/>
            <a:ext cx="3335800" cy="1204354"/>
          </a:xfrm>
          <a:prstGeom prst="rect">
            <a:avLst/>
          </a:prstGeom>
        </p:spPr>
      </p:pic>
      <p:cxnSp>
        <p:nvCxnSpPr>
          <p:cNvPr id="17" name="Straight Arrow Connector 16">
            <a:extLst>
              <a:ext uri="{FF2B5EF4-FFF2-40B4-BE49-F238E27FC236}">
                <a16:creationId xmlns:a16="http://schemas.microsoft.com/office/drawing/2014/main" id="{3F21FE70-EA99-5D85-7752-E14849A47DCB}"/>
              </a:ext>
            </a:extLst>
          </p:cNvPr>
          <p:cNvCxnSpPr>
            <a:cxnSpLocks/>
          </p:cNvCxnSpPr>
          <p:nvPr/>
        </p:nvCxnSpPr>
        <p:spPr>
          <a:xfrm>
            <a:off x="4643710" y="4850741"/>
            <a:ext cx="0" cy="478749"/>
          </a:xfrm>
          <a:prstGeom prst="straightConnector1">
            <a:avLst/>
          </a:prstGeom>
          <a:ln w="3810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402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E2758B-93E8-347D-DEEA-92C686E06A37}"/>
              </a:ext>
            </a:extLst>
          </p:cNvPr>
          <p:cNvSpPr>
            <a:spLocks noGrp="1"/>
          </p:cNvSpPr>
          <p:nvPr>
            <p:ph sz="quarter" idx="10"/>
          </p:nvPr>
        </p:nvSpPr>
        <p:spPr>
          <a:xfrm>
            <a:off x="838200" y="2042194"/>
            <a:ext cx="10515600" cy="4351337"/>
          </a:xfrm>
        </p:spPr>
        <p:txBody>
          <a:bodyPr/>
          <a:lstStyle/>
          <a:p>
            <a:pPr marL="360363" indent="-360363">
              <a:lnSpc>
                <a:spcPct val="100000"/>
              </a:lnSpc>
              <a:spcBef>
                <a:spcPts val="0"/>
              </a:spcBef>
              <a:spcAft>
                <a:spcPts val="1200"/>
              </a:spcAft>
            </a:pPr>
            <a:r>
              <a:rPr lang="en-US"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Counselling</a:t>
            </a:r>
          </a:p>
          <a:p>
            <a:pPr marL="360363" indent="-360363">
              <a:lnSpc>
                <a:spcPct val="100000"/>
              </a:lnSpc>
              <a:spcBef>
                <a:spcPts val="0"/>
              </a:spcBef>
              <a:spcAft>
                <a:spcPts val="1200"/>
              </a:spcAft>
            </a:pPr>
            <a:r>
              <a:rPr lang="en-US"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In-Person Peer Support</a:t>
            </a:r>
          </a:p>
          <a:p>
            <a:pPr marL="360363" indent="-360363">
              <a:lnSpc>
                <a:spcPct val="100000"/>
              </a:lnSpc>
              <a:spcBef>
                <a:spcPts val="0"/>
              </a:spcBef>
              <a:spcAft>
                <a:spcPts val="1200"/>
              </a:spcAft>
            </a:pPr>
            <a:r>
              <a:rPr lang="en-US" dirty="0">
                <a:solidFill>
                  <a:schemeClr val="bg2">
                    <a:lumMod val="50000"/>
                  </a:schemeClr>
                </a:solidFill>
              </a:rPr>
              <a:t>In-Person</a:t>
            </a:r>
            <a:r>
              <a:rPr lang="en-US"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 Coaching</a:t>
            </a:r>
          </a:p>
          <a:p>
            <a:pPr marL="360363" indent="-360363">
              <a:lnSpc>
                <a:spcPct val="100000"/>
              </a:lnSpc>
              <a:spcBef>
                <a:spcPts val="0"/>
              </a:spcBef>
              <a:spcAft>
                <a:spcPts val="1200"/>
              </a:spcAft>
            </a:pPr>
            <a:r>
              <a:rPr lang="en-US" dirty="0">
                <a:solidFill>
                  <a:schemeClr val="bg2">
                    <a:lumMod val="50000"/>
                  </a:schemeClr>
                </a:solidFill>
              </a:rPr>
              <a:t>Vocational Pathway Program</a:t>
            </a:r>
            <a:endParaRPr lang="en-US"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360363" indent="-360363">
              <a:lnSpc>
                <a:spcPct val="100000"/>
              </a:lnSpc>
              <a:spcBef>
                <a:spcPts val="0"/>
              </a:spcBef>
              <a:spcAft>
                <a:spcPts val="1200"/>
              </a:spcAft>
            </a:pPr>
            <a:r>
              <a:rPr lang="en-US"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Tailored Support Packages </a:t>
            </a:r>
          </a:p>
          <a:p>
            <a:pPr marL="360363" indent="-360363">
              <a:lnSpc>
                <a:spcPct val="100000"/>
              </a:lnSpc>
              <a:spcBef>
                <a:spcPts val="0"/>
              </a:spcBef>
              <a:spcAft>
                <a:spcPts val="1200"/>
              </a:spcAft>
            </a:pPr>
            <a:r>
              <a:rPr lang="en-US"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Emergency Respite</a:t>
            </a:r>
          </a:p>
          <a:p>
            <a:endParaRPr lang="en-AU" dirty="0"/>
          </a:p>
        </p:txBody>
      </p:sp>
      <p:sp>
        <p:nvSpPr>
          <p:cNvPr id="3" name="Title 2">
            <a:extLst>
              <a:ext uri="{FF2B5EF4-FFF2-40B4-BE49-F238E27FC236}">
                <a16:creationId xmlns:a16="http://schemas.microsoft.com/office/drawing/2014/main" id="{261E8A91-C665-1E5C-CF8A-AC16B600F3EB}"/>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What services are available </a:t>
            </a:r>
            <a:b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through Carer Gateway?</a:t>
            </a:r>
            <a:endParaRPr lang="en-AU" dirty="0"/>
          </a:p>
        </p:txBody>
      </p:sp>
    </p:spTree>
    <p:extLst>
      <p:ext uri="{BB962C8B-B14F-4D97-AF65-F5344CB8AC3E}">
        <p14:creationId xmlns:p14="http://schemas.microsoft.com/office/powerpoint/2010/main" val="3336498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BE7EB2-8D6D-58E4-E5AE-F795878AE496}"/>
              </a:ext>
            </a:extLst>
          </p:cNvPr>
          <p:cNvSpPr>
            <a:spLocks noGrp="1"/>
          </p:cNvSpPr>
          <p:nvPr>
            <p:ph sz="quarter" idx="10"/>
          </p:nvPr>
        </p:nvSpPr>
        <p:spPr/>
        <p:txBody>
          <a:bodyPr/>
          <a:lstStyle/>
          <a:p>
            <a:pPr marL="0" indent="0">
              <a:spcAft>
                <a:spcPts val="2400"/>
              </a:spcAft>
              <a:buNone/>
            </a:pPr>
            <a:endParaRPr lang="en-GB"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2400"/>
              </a:spcAft>
              <a:buNone/>
            </a:pPr>
            <a:r>
              <a:rPr lang="en-GB"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A safe, non-judgemental space where your feelings, thoughts and mental wellbeing is the focus.</a:t>
            </a:r>
          </a:p>
          <a:p>
            <a:pPr marL="0" indent="0">
              <a:spcAft>
                <a:spcPts val="2400"/>
              </a:spcAft>
              <a:buNone/>
            </a:pPr>
            <a:r>
              <a:rPr lang="en-GB" dirty="0">
                <a:solidFill>
                  <a:schemeClr val="bg2">
                    <a:lumMod val="50000"/>
                  </a:schemeClr>
                </a:solidFill>
              </a:rPr>
              <a:t>C</a:t>
            </a:r>
            <a:r>
              <a:rPr lang="en-GB"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ounselling is available in person, online or over the phone.</a:t>
            </a:r>
            <a:endParaRPr lang="en-AU" sz="32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AU" dirty="0"/>
          </a:p>
        </p:txBody>
      </p:sp>
      <p:sp>
        <p:nvSpPr>
          <p:cNvPr id="3" name="Title 2">
            <a:extLst>
              <a:ext uri="{FF2B5EF4-FFF2-40B4-BE49-F238E27FC236}">
                <a16:creationId xmlns:a16="http://schemas.microsoft.com/office/drawing/2014/main" id="{E1A8AD07-84FB-2500-E479-DBC41D44F62B}"/>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Counselling</a:t>
            </a:r>
            <a:endParaRPr lang="en-AU" dirty="0"/>
          </a:p>
        </p:txBody>
      </p:sp>
    </p:spTree>
    <p:extLst>
      <p:ext uri="{BB962C8B-B14F-4D97-AF65-F5344CB8AC3E}">
        <p14:creationId xmlns:p14="http://schemas.microsoft.com/office/powerpoint/2010/main" val="825778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7EC013-A6A9-19E7-3319-58B3689B8F0A}"/>
              </a:ext>
            </a:extLst>
          </p:cNvPr>
          <p:cNvSpPr>
            <a:spLocks noGrp="1"/>
          </p:cNvSpPr>
          <p:nvPr>
            <p:ph sz="quarter" idx="10"/>
          </p:nvPr>
        </p:nvSpPr>
        <p:spPr/>
        <p:txBody>
          <a:bodyPr>
            <a:normAutofit/>
          </a:bodyPr>
          <a:lstStyle/>
          <a:p>
            <a:pPr marL="0" indent="0">
              <a:spcAft>
                <a:spcPts val="1800"/>
              </a:spcAft>
              <a:buNone/>
            </a:pPr>
            <a:r>
              <a:rPr lang="en-US" dirty="0">
                <a:solidFill>
                  <a:schemeClr val="bg2">
                    <a:lumMod val="50000"/>
                  </a:schemeClr>
                </a:solidFill>
              </a:rPr>
              <a:t>Carer support groups enable carers to connect with other carers in their local community in a safe and supportive environment.</a:t>
            </a:r>
          </a:p>
          <a:p>
            <a:pPr marL="0" indent="0">
              <a:spcAft>
                <a:spcPts val="1800"/>
              </a:spcAft>
              <a:buNone/>
            </a:pPr>
            <a:r>
              <a:rPr lang="en-US" dirty="0">
                <a:solidFill>
                  <a:schemeClr val="bg2">
                    <a:lumMod val="50000"/>
                  </a:schemeClr>
                </a:solidFill>
              </a:rPr>
              <a:t>The groups are led by a facilitator who will work with your group to design and run a program with topics of interest to you, while giving you the opportunity to build connections with other carers.</a:t>
            </a:r>
          </a:p>
          <a:p>
            <a:pPr marL="0" indent="0">
              <a:spcAft>
                <a:spcPts val="1800"/>
              </a:spcAft>
              <a:buNone/>
            </a:pPr>
            <a:endParaRPr lang="en-AU" dirty="0">
              <a:solidFill>
                <a:schemeClr val="bg2">
                  <a:lumMod val="50000"/>
                </a:schemeClr>
              </a:solidFill>
            </a:endParaRPr>
          </a:p>
          <a:p>
            <a:endParaRPr lang="en-AU" dirty="0"/>
          </a:p>
        </p:txBody>
      </p:sp>
      <p:sp>
        <p:nvSpPr>
          <p:cNvPr id="3" name="Title 2">
            <a:extLst>
              <a:ext uri="{FF2B5EF4-FFF2-40B4-BE49-F238E27FC236}">
                <a16:creationId xmlns:a16="http://schemas.microsoft.com/office/drawing/2014/main" id="{5CC9C38C-0838-0AF6-9301-51C26281D62F}"/>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In-Person Peer Support</a:t>
            </a:r>
            <a:endParaRPr lang="en-AU" dirty="0"/>
          </a:p>
        </p:txBody>
      </p:sp>
    </p:spTree>
    <p:extLst>
      <p:ext uri="{BB962C8B-B14F-4D97-AF65-F5344CB8AC3E}">
        <p14:creationId xmlns:p14="http://schemas.microsoft.com/office/powerpoint/2010/main" val="10874779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B7AF80-9FA4-28AB-7EAE-BC0F61E87FE0}"/>
              </a:ext>
            </a:extLst>
          </p:cNvPr>
          <p:cNvSpPr>
            <a:spLocks noGrp="1"/>
          </p:cNvSpPr>
          <p:nvPr>
            <p:ph sz="quarter" idx="10"/>
          </p:nvPr>
        </p:nvSpPr>
        <p:spPr>
          <a:xfrm>
            <a:off x="882316" y="1897814"/>
            <a:ext cx="10515600" cy="4351337"/>
          </a:xfrm>
        </p:spPr>
        <p:txBody>
          <a:bodyPr>
            <a:normAutofit/>
          </a:bodyPr>
          <a:lstStyle/>
          <a:p>
            <a:pPr marL="0" indent="0">
              <a:spcAft>
                <a:spcPts val="1800"/>
              </a:spcAft>
              <a:buNone/>
            </a:pPr>
            <a:r>
              <a:rPr lang="en-US" dirty="0">
                <a:solidFill>
                  <a:schemeClr val="bg2">
                    <a:lumMod val="50000"/>
                  </a:schemeClr>
                </a:solidFill>
                <a:latin typeface="Open Sans" pitchFamily="2" charset="0"/>
                <a:ea typeface="Open Sans" pitchFamily="2" charset="0"/>
                <a:cs typeface="Open Sans" pitchFamily="2" charset="0"/>
              </a:rPr>
              <a:t>Offers you the opportunity to work one on one with a coach to identify, explore and move towards your own personal goals.</a:t>
            </a:r>
            <a:endParaRPr lang="en-AU" dirty="0">
              <a:solidFill>
                <a:schemeClr val="bg2">
                  <a:lumMod val="50000"/>
                </a:schemeClr>
              </a:solidFill>
              <a:latin typeface="Open Sans" pitchFamily="2" charset="0"/>
              <a:ea typeface="Open Sans" pitchFamily="2" charset="0"/>
              <a:cs typeface="Open Sans" pitchFamily="2" charset="0"/>
            </a:endParaRPr>
          </a:p>
          <a:p>
            <a:pPr marL="0" indent="0">
              <a:spcAft>
                <a:spcPts val="1800"/>
              </a:spcAft>
              <a:buNone/>
            </a:pPr>
            <a:r>
              <a:rPr lang="en-GB" sz="3200" b="0" i="0" u="none" strike="noStrike" baseline="0" dirty="0">
                <a:solidFill>
                  <a:schemeClr val="bg2">
                    <a:lumMod val="50000"/>
                  </a:schemeClr>
                </a:solidFill>
                <a:latin typeface="Open Sans" pitchFamily="2" charset="0"/>
                <a:ea typeface="Open Sans" pitchFamily="2" charset="0"/>
                <a:cs typeface="Open Sans" pitchFamily="2" charset="0"/>
              </a:rPr>
              <a:t>You can meet with a coach in person, online or over the phone.</a:t>
            </a:r>
          </a:p>
          <a:p>
            <a:endParaRPr lang="en-AU" dirty="0"/>
          </a:p>
        </p:txBody>
      </p:sp>
      <p:sp>
        <p:nvSpPr>
          <p:cNvPr id="3" name="Title 2">
            <a:extLst>
              <a:ext uri="{FF2B5EF4-FFF2-40B4-BE49-F238E27FC236}">
                <a16:creationId xmlns:a16="http://schemas.microsoft.com/office/drawing/2014/main" id="{AC8487E5-0B20-3972-8BF9-A82A12FC74C9}"/>
              </a:ext>
            </a:extLst>
          </p:cNvPr>
          <p:cNvSpPr>
            <a:spLocks noGrp="1"/>
          </p:cNvSpPr>
          <p:nvPr>
            <p:ph type="title"/>
          </p:nvPr>
        </p:nvSpPr>
        <p:spPr/>
        <p:txBody>
          <a:bodyPr/>
          <a:lstStyle/>
          <a:p>
            <a:r>
              <a:rPr lang="en-US" dirty="0">
                <a:solidFill>
                  <a:schemeClr val="tx1">
                    <a:lumMod val="65000"/>
                    <a:lumOff val="35000"/>
                  </a:schemeClr>
                </a:solidFill>
              </a:rPr>
              <a:t>In-Person</a:t>
            </a:r>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Coaching</a:t>
            </a:r>
            <a:endParaRPr lang="en-AU" dirty="0"/>
          </a:p>
        </p:txBody>
      </p:sp>
    </p:spTree>
    <p:extLst>
      <p:ext uri="{BB962C8B-B14F-4D97-AF65-F5344CB8AC3E}">
        <p14:creationId xmlns:p14="http://schemas.microsoft.com/office/powerpoint/2010/main" val="1187891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6EBA3-723A-7C17-CB9C-652E00068A84}"/>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60F85C51-C3BD-BD19-109F-3734F8F6C14B}"/>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1B104384-9523-C167-464A-200BE901D63F}"/>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E03689B6-B2AA-562C-88EE-BD2F7FDD0F5D}"/>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1574BC9D-5EB9-0265-2669-69830BE2E91B}"/>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D3523619-66F6-A3E4-8469-61AC4BDD491B}"/>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05021D45-CE9E-5F60-0285-1BE748AA3855}"/>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3" name="Title 1">
            <a:extLst>
              <a:ext uri="{FF2B5EF4-FFF2-40B4-BE49-F238E27FC236}">
                <a16:creationId xmlns:a16="http://schemas.microsoft.com/office/drawing/2014/main" id="{637E593D-E0F1-2F65-4237-7AC8C84C0E9B}"/>
              </a:ext>
            </a:extLst>
          </p:cNvPr>
          <p:cNvSpPr txBox="1">
            <a:spLocks/>
          </p:cNvSpPr>
          <p:nvPr/>
        </p:nvSpPr>
        <p:spPr>
          <a:xfrm>
            <a:off x="1468513" y="3825147"/>
            <a:ext cx="7402436" cy="1360217"/>
          </a:xfrm>
          <a:prstGeom prst="rect">
            <a:avLst/>
          </a:prstGeom>
          <a:effectLst/>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base"/>
            <a:r>
              <a:rPr lang="en-AU" sz="4000" b="1" dirty="0">
                <a:latin typeface="+mn-lt"/>
              </a:rPr>
              <a:t>Welcome</a:t>
            </a:r>
            <a:r>
              <a:rPr lang="en-AU" sz="4900" b="1" dirty="0">
                <a:latin typeface="+mn-lt"/>
              </a:rPr>
              <a:t> </a:t>
            </a:r>
            <a:br>
              <a:rPr lang="en-AU" sz="4400" b="1" dirty="0">
                <a:latin typeface="+mn-lt"/>
              </a:rPr>
            </a:br>
            <a:r>
              <a:rPr lang="en-AU" sz="2800" dirty="0">
                <a:latin typeface="+mn-lt"/>
              </a:rPr>
              <a:t>Emma Griffiths, Senior Advisor – Policy &amp; Advocacy</a:t>
            </a:r>
          </a:p>
        </p:txBody>
      </p:sp>
      <p:pic>
        <p:nvPicPr>
          <p:cNvPr id="5" name="Picture 4">
            <a:extLst>
              <a:ext uri="{FF2B5EF4-FFF2-40B4-BE49-F238E27FC236}">
                <a16:creationId xmlns:a16="http://schemas.microsoft.com/office/drawing/2014/main" id="{1EFC0AD9-BBB1-38F0-EEFD-622A4115AABC}"/>
              </a:ext>
            </a:extLst>
          </p:cNvPr>
          <p:cNvPicPr>
            <a:picLocks noChangeAspect="1"/>
          </p:cNvPicPr>
          <p:nvPr/>
        </p:nvPicPr>
        <p:blipFill>
          <a:blip r:embed="rId6"/>
          <a:srcRect/>
          <a:stretch/>
        </p:blipFill>
        <p:spPr>
          <a:xfrm>
            <a:off x="1561278" y="1972576"/>
            <a:ext cx="1763219" cy="1763219"/>
          </a:xfrm>
          <a:prstGeom prst="ellipse">
            <a:avLst/>
          </a:prstGeom>
        </p:spPr>
      </p:pic>
    </p:spTree>
    <p:extLst>
      <p:ext uri="{BB962C8B-B14F-4D97-AF65-F5344CB8AC3E}">
        <p14:creationId xmlns:p14="http://schemas.microsoft.com/office/powerpoint/2010/main" val="3089828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C8447F-1ECD-61E9-51A1-B82D90C365BD}"/>
              </a:ext>
            </a:extLst>
          </p:cNvPr>
          <p:cNvSpPr>
            <a:spLocks noGrp="1"/>
          </p:cNvSpPr>
          <p:nvPr>
            <p:ph sz="quarter" idx="10"/>
          </p:nvPr>
        </p:nvSpPr>
        <p:spPr/>
        <p:txBody>
          <a:bodyPr>
            <a:normAutofit/>
          </a:bodyPr>
          <a:lstStyle/>
          <a:p>
            <a:pPr marL="0" indent="0">
              <a:lnSpc>
                <a:spcPct val="100000"/>
              </a:lnSpc>
              <a:buNone/>
            </a:pPr>
            <a:r>
              <a:rPr lang="en-US" dirty="0">
                <a:solidFill>
                  <a:schemeClr val="bg2">
                    <a:lumMod val="50000"/>
                  </a:schemeClr>
                </a:solidFill>
              </a:rPr>
              <a:t>Tailored support packages are designed to provide you with services and support specific to your needs to help you in your caring role.</a:t>
            </a:r>
          </a:p>
          <a:p>
            <a:pPr marL="0" indent="0">
              <a:lnSpc>
                <a:spcPct val="100000"/>
              </a:lnSpc>
              <a:buNone/>
            </a:pPr>
            <a:endParaRPr lang="en-US" dirty="0">
              <a:solidFill>
                <a:schemeClr val="bg2">
                  <a:lumMod val="50000"/>
                </a:schemeClr>
              </a:solidFill>
            </a:endParaRPr>
          </a:p>
          <a:p>
            <a:pPr marL="0" indent="0">
              <a:lnSpc>
                <a:spcPct val="100000"/>
              </a:lnSpc>
              <a:buNone/>
            </a:pPr>
            <a:r>
              <a:rPr lang="en-US" dirty="0">
                <a:solidFill>
                  <a:schemeClr val="bg2">
                    <a:lumMod val="50000"/>
                  </a:schemeClr>
                </a:solidFill>
              </a:rPr>
              <a:t>Providing you with tailored support aims to give you time to balance your caring responsibilities and manage your own wellbeing so that you can continue to be there for those you care for.</a:t>
            </a:r>
            <a:endParaRPr lang="en-GB" dirty="0">
              <a:solidFill>
                <a:schemeClr val="bg2">
                  <a:lumMod val="50000"/>
                </a:schemeClr>
              </a:solidFill>
            </a:endParaRPr>
          </a:p>
          <a:p>
            <a:endParaRPr lang="en-AU" dirty="0"/>
          </a:p>
        </p:txBody>
      </p:sp>
      <p:sp>
        <p:nvSpPr>
          <p:cNvPr id="3" name="Title 2">
            <a:extLst>
              <a:ext uri="{FF2B5EF4-FFF2-40B4-BE49-F238E27FC236}">
                <a16:creationId xmlns:a16="http://schemas.microsoft.com/office/drawing/2014/main" id="{1B2C6D20-A0BC-7BE6-1BFE-A67F915A2039}"/>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Tailored Support Packages </a:t>
            </a:r>
            <a:endParaRPr lang="en-AU" dirty="0"/>
          </a:p>
        </p:txBody>
      </p:sp>
    </p:spTree>
    <p:extLst>
      <p:ext uri="{BB962C8B-B14F-4D97-AF65-F5344CB8AC3E}">
        <p14:creationId xmlns:p14="http://schemas.microsoft.com/office/powerpoint/2010/main" val="436936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75088F-50BB-FEE7-B931-D7BED8F9393A}"/>
              </a:ext>
            </a:extLst>
          </p:cNvPr>
          <p:cNvSpPr>
            <a:spLocks noGrp="1"/>
          </p:cNvSpPr>
          <p:nvPr>
            <p:ph sz="quarter" idx="10"/>
          </p:nvPr>
        </p:nvSpPr>
        <p:spPr/>
        <p:txBody>
          <a:bodyPr/>
          <a:lstStyle/>
          <a:p>
            <a:pPr marL="0" indent="0">
              <a:spcAft>
                <a:spcPts val="1800"/>
              </a:spcAft>
              <a:buNone/>
            </a:pPr>
            <a:r>
              <a:rPr lang="en-US" dirty="0">
                <a:solidFill>
                  <a:schemeClr val="bg2">
                    <a:lumMod val="50000"/>
                  </a:schemeClr>
                </a:solidFill>
              </a:rPr>
              <a:t>If you become sick or injured and can’t continue to care for your loved one, our Carer Gateway service providers can help to </a:t>
            </a:r>
            <a:r>
              <a:rPr lang="en-US" dirty="0" err="1">
                <a:solidFill>
                  <a:schemeClr val="bg2">
                    <a:lumMod val="50000"/>
                  </a:schemeClr>
                </a:solidFill>
              </a:rPr>
              <a:t>organise</a:t>
            </a:r>
            <a:r>
              <a:rPr lang="en-US" dirty="0">
                <a:solidFill>
                  <a:schemeClr val="bg2">
                    <a:lumMod val="50000"/>
                  </a:schemeClr>
                </a:solidFill>
              </a:rPr>
              <a:t> emergency respite services to take over care while you recover, if a suitable service is available in your local area.</a:t>
            </a:r>
          </a:p>
          <a:p>
            <a:pPr marL="0" indent="0">
              <a:spcAft>
                <a:spcPts val="1800"/>
              </a:spcAft>
              <a:buNone/>
            </a:pPr>
            <a:r>
              <a:rPr lang="en-US" dirty="0">
                <a:solidFill>
                  <a:schemeClr val="bg2">
                    <a:lumMod val="50000"/>
                  </a:schemeClr>
                </a:solidFill>
              </a:rPr>
              <a:t>If you need emergency respite care, call Carer Gateway on </a:t>
            </a:r>
            <a:r>
              <a:rPr lang="en-US" u="sng" dirty="0">
                <a:hlinkClick r:id="rId3"/>
              </a:rPr>
              <a:t>1800 422 737</a:t>
            </a:r>
            <a:r>
              <a:rPr lang="en-US" dirty="0"/>
              <a:t> </a:t>
            </a:r>
            <a:r>
              <a:rPr lang="en-US" dirty="0">
                <a:solidFill>
                  <a:schemeClr val="bg2">
                    <a:lumMod val="50000"/>
                  </a:schemeClr>
                </a:solidFill>
              </a:rPr>
              <a:t>at any time.</a:t>
            </a:r>
            <a:endParaRPr lang="en-AU" dirty="0">
              <a:solidFill>
                <a:schemeClr val="bg2">
                  <a:lumMod val="50000"/>
                </a:schemeClr>
              </a:solidFill>
            </a:endParaRPr>
          </a:p>
        </p:txBody>
      </p:sp>
      <p:sp>
        <p:nvSpPr>
          <p:cNvPr id="3" name="Title 2">
            <a:extLst>
              <a:ext uri="{FF2B5EF4-FFF2-40B4-BE49-F238E27FC236}">
                <a16:creationId xmlns:a16="http://schemas.microsoft.com/office/drawing/2014/main" id="{42682F23-0416-E97F-020C-83865BF25B76}"/>
              </a:ext>
            </a:extLst>
          </p:cNvPr>
          <p:cNvSpPr>
            <a:spLocks noGrp="1"/>
          </p:cNvSpPr>
          <p:nvPr>
            <p:ph type="title"/>
          </p:nvPr>
        </p:nvSpPr>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Emergency Respite</a:t>
            </a:r>
            <a:endParaRPr lang="en-AU" dirty="0"/>
          </a:p>
        </p:txBody>
      </p:sp>
    </p:spTree>
    <p:extLst>
      <p:ext uri="{BB962C8B-B14F-4D97-AF65-F5344CB8AC3E}">
        <p14:creationId xmlns:p14="http://schemas.microsoft.com/office/powerpoint/2010/main" val="3590377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D10B7D-BE31-2D4D-B108-384BC8EEB2D9}"/>
              </a:ext>
            </a:extLst>
          </p:cNvPr>
          <p:cNvSpPr>
            <a:spLocks noGrp="1"/>
          </p:cNvSpPr>
          <p:nvPr>
            <p:ph type="title"/>
          </p:nvPr>
        </p:nvSpPr>
        <p:spPr>
          <a:xfrm>
            <a:off x="838200" y="365125"/>
            <a:ext cx="10515600" cy="1006475"/>
          </a:xfrm>
        </p:spPr>
        <p:txBody>
          <a:bodyPr>
            <a:normAutofit fontScale="90000"/>
          </a:bodyPr>
          <a:lstStyle/>
          <a:p>
            <a:pPr algn="ctr"/>
            <a:r>
              <a:rPr lang="en-US" dirty="0"/>
              <a:t>Cairns Carer Hub</a:t>
            </a:r>
            <a:br>
              <a:rPr lang="en-US" dirty="0"/>
            </a:br>
            <a:endParaRPr lang="en-AU" sz="2500" b="0" dirty="0"/>
          </a:p>
        </p:txBody>
      </p:sp>
      <p:pic>
        <p:nvPicPr>
          <p:cNvPr id="7" name="Picture 6">
            <a:extLst>
              <a:ext uri="{FF2B5EF4-FFF2-40B4-BE49-F238E27FC236}">
                <a16:creationId xmlns:a16="http://schemas.microsoft.com/office/drawing/2014/main" id="{0A14A9DC-6D26-BE99-21AC-2410119424A6}"/>
              </a:ext>
            </a:extLst>
          </p:cNvPr>
          <p:cNvPicPr>
            <a:picLocks noChangeAspect="1"/>
          </p:cNvPicPr>
          <p:nvPr/>
        </p:nvPicPr>
        <p:blipFill>
          <a:blip r:embed="rId3"/>
          <a:stretch>
            <a:fillRect/>
          </a:stretch>
        </p:blipFill>
        <p:spPr>
          <a:xfrm>
            <a:off x="3335195" y="1913020"/>
            <a:ext cx="4582252" cy="4199022"/>
          </a:xfrm>
          <a:prstGeom prst="rect">
            <a:avLst/>
          </a:prstGeom>
        </p:spPr>
      </p:pic>
      <p:pic>
        <p:nvPicPr>
          <p:cNvPr id="9" name="Picture 8">
            <a:extLst>
              <a:ext uri="{FF2B5EF4-FFF2-40B4-BE49-F238E27FC236}">
                <a16:creationId xmlns:a16="http://schemas.microsoft.com/office/drawing/2014/main" id="{E6FC287C-2281-FA1E-92AD-AB527DD17323}"/>
              </a:ext>
            </a:extLst>
          </p:cNvPr>
          <p:cNvPicPr>
            <a:picLocks noChangeAspect="1"/>
          </p:cNvPicPr>
          <p:nvPr/>
        </p:nvPicPr>
        <p:blipFill>
          <a:blip r:embed="rId4"/>
          <a:stretch>
            <a:fillRect/>
          </a:stretch>
        </p:blipFill>
        <p:spPr>
          <a:xfrm>
            <a:off x="8311999" y="2201777"/>
            <a:ext cx="2853305" cy="3031957"/>
          </a:xfrm>
          <a:prstGeom prst="rect">
            <a:avLst/>
          </a:prstGeom>
        </p:spPr>
      </p:pic>
      <p:pic>
        <p:nvPicPr>
          <p:cNvPr id="11" name="Picture 10">
            <a:extLst>
              <a:ext uri="{FF2B5EF4-FFF2-40B4-BE49-F238E27FC236}">
                <a16:creationId xmlns:a16="http://schemas.microsoft.com/office/drawing/2014/main" id="{47ED5E57-9AA1-D815-B868-4164F881CC1F}"/>
              </a:ext>
            </a:extLst>
          </p:cNvPr>
          <p:cNvPicPr>
            <a:picLocks noChangeAspect="1"/>
          </p:cNvPicPr>
          <p:nvPr/>
        </p:nvPicPr>
        <p:blipFill>
          <a:blip r:embed="rId5"/>
          <a:stretch>
            <a:fillRect/>
          </a:stretch>
        </p:blipFill>
        <p:spPr>
          <a:xfrm>
            <a:off x="674951" y="2201778"/>
            <a:ext cx="2265691" cy="3031957"/>
          </a:xfrm>
          <a:prstGeom prst="rect">
            <a:avLst/>
          </a:prstGeom>
        </p:spPr>
      </p:pic>
      <p:sp>
        <p:nvSpPr>
          <p:cNvPr id="14" name="TextBox 13">
            <a:extLst>
              <a:ext uri="{FF2B5EF4-FFF2-40B4-BE49-F238E27FC236}">
                <a16:creationId xmlns:a16="http://schemas.microsoft.com/office/drawing/2014/main" id="{857DC7CC-E819-18BA-DD60-A246DA9B5467}"/>
              </a:ext>
            </a:extLst>
          </p:cNvPr>
          <p:cNvSpPr txBox="1"/>
          <p:nvPr/>
        </p:nvSpPr>
        <p:spPr>
          <a:xfrm>
            <a:off x="8109284" y="5465711"/>
            <a:ext cx="3886199" cy="646331"/>
          </a:xfrm>
          <a:prstGeom prst="rect">
            <a:avLst/>
          </a:prstGeom>
          <a:noFill/>
        </p:spPr>
        <p:txBody>
          <a:bodyPr wrap="square">
            <a:spAutoFit/>
          </a:bodyPr>
          <a:lstStyle/>
          <a:p>
            <a:pPr marL="0" indent="0">
              <a:lnSpc>
                <a:spcPct val="100000"/>
              </a:lnSpc>
              <a:buNone/>
            </a:pPr>
            <a:r>
              <a:rPr lang="en-US" b="1" dirty="0">
                <a:solidFill>
                  <a:schemeClr val="bg2">
                    <a:lumMod val="50000"/>
                  </a:schemeClr>
                </a:solidFill>
              </a:rPr>
              <a:t>When: </a:t>
            </a:r>
            <a:r>
              <a:rPr lang="en-US" dirty="0">
                <a:solidFill>
                  <a:schemeClr val="bg2">
                    <a:lumMod val="50000"/>
                  </a:schemeClr>
                </a:solidFill>
              </a:rPr>
              <a:t>9am – 4:30pm</a:t>
            </a:r>
          </a:p>
          <a:p>
            <a:pPr marL="0" indent="0">
              <a:lnSpc>
                <a:spcPct val="100000"/>
              </a:lnSpc>
              <a:buNone/>
            </a:pPr>
            <a:r>
              <a:rPr lang="en-US" b="1" dirty="0">
                <a:solidFill>
                  <a:schemeClr val="bg2">
                    <a:lumMod val="50000"/>
                  </a:schemeClr>
                </a:solidFill>
              </a:rPr>
              <a:t>Where: </a:t>
            </a:r>
            <a:r>
              <a:rPr lang="en-US" dirty="0">
                <a:solidFill>
                  <a:schemeClr val="bg2">
                    <a:lumMod val="50000"/>
                  </a:schemeClr>
                </a:solidFill>
              </a:rPr>
              <a:t>141 – 143 Abbott St, Cairns </a:t>
            </a:r>
          </a:p>
        </p:txBody>
      </p:sp>
      <p:sp>
        <p:nvSpPr>
          <p:cNvPr id="16" name="TextBox 15">
            <a:extLst>
              <a:ext uri="{FF2B5EF4-FFF2-40B4-BE49-F238E27FC236}">
                <a16:creationId xmlns:a16="http://schemas.microsoft.com/office/drawing/2014/main" id="{CBE1BF20-1CC9-BE91-0CD5-13E44C25065E}"/>
              </a:ext>
            </a:extLst>
          </p:cNvPr>
          <p:cNvSpPr txBox="1"/>
          <p:nvPr/>
        </p:nvSpPr>
        <p:spPr>
          <a:xfrm>
            <a:off x="2426870" y="1012202"/>
            <a:ext cx="7338260" cy="523220"/>
          </a:xfrm>
          <a:prstGeom prst="rect">
            <a:avLst/>
          </a:prstGeom>
          <a:noFill/>
        </p:spPr>
        <p:txBody>
          <a:bodyPr wrap="square">
            <a:spAutoFit/>
          </a:bodyPr>
          <a:lstStyle/>
          <a:p>
            <a:pPr algn="ctr"/>
            <a:r>
              <a:rPr lang="en-US" sz="2800" dirty="0">
                <a:solidFill>
                  <a:schemeClr val="bg2">
                    <a:lumMod val="50000"/>
                  </a:schemeClr>
                </a:solidFill>
              </a:rPr>
              <a:t>Your Time. Your Community. Your Wellbeing</a:t>
            </a:r>
            <a:endParaRPr lang="en-AU" sz="2800" dirty="0">
              <a:solidFill>
                <a:schemeClr val="bg2">
                  <a:lumMod val="50000"/>
                </a:schemeClr>
              </a:solidFill>
            </a:endParaRPr>
          </a:p>
        </p:txBody>
      </p:sp>
    </p:spTree>
    <p:extLst>
      <p:ext uri="{BB962C8B-B14F-4D97-AF65-F5344CB8AC3E}">
        <p14:creationId xmlns:p14="http://schemas.microsoft.com/office/powerpoint/2010/main" val="3862928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9C34ED0-44F0-404D-ABA7-9B585BCF491E}"/>
              </a:ext>
            </a:extLst>
          </p:cNvPr>
          <p:cNvSpPr txBox="1">
            <a:spLocks/>
          </p:cNvSpPr>
          <p:nvPr/>
        </p:nvSpPr>
        <p:spPr>
          <a:xfrm>
            <a:off x="949030" y="48981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The </a:t>
            </a:r>
            <a:r>
              <a:rPr lang="en-US" sz="4800" b="1"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Carer</a:t>
            </a:r>
            <a:r>
              <a:rPr lang="en-US" sz="48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Gateway Journey </a:t>
            </a:r>
            <a:endParaRPr lang="en-AU" sz="4800"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Timeline&#10;&#10;Description automatically generated">
            <a:extLst>
              <a:ext uri="{FF2B5EF4-FFF2-40B4-BE49-F238E27FC236}">
                <a16:creationId xmlns:a16="http://schemas.microsoft.com/office/drawing/2014/main" id="{276E3EE8-9B45-4969-B824-8B94829CAA5F}"/>
              </a:ext>
            </a:extLst>
          </p:cNvPr>
          <p:cNvPicPr>
            <a:picLocks noChangeAspect="1"/>
          </p:cNvPicPr>
          <p:nvPr/>
        </p:nvPicPr>
        <p:blipFill rotWithShape="1">
          <a:blip r:embed="rId3">
            <a:extLst>
              <a:ext uri="{28A0092B-C50C-407E-A947-70E740481C1C}">
                <a14:useLocalDpi xmlns:a14="http://schemas.microsoft.com/office/drawing/2010/main" val="0"/>
              </a:ext>
            </a:extLst>
          </a:blip>
          <a:srcRect l="2668" t="40562" r="5955" b="6934"/>
          <a:stretch/>
        </p:blipFill>
        <p:spPr>
          <a:xfrm>
            <a:off x="649090" y="1956239"/>
            <a:ext cx="10893820" cy="4411942"/>
          </a:xfrm>
          <a:prstGeom prst="rect">
            <a:avLst/>
          </a:prstGeom>
        </p:spPr>
      </p:pic>
    </p:spTree>
    <p:extLst>
      <p:ext uri="{BB962C8B-B14F-4D97-AF65-F5344CB8AC3E}">
        <p14:creationId xmlns:p14="http://schemas.microsoft.com/office/powerpoint/2010/main" val="14089305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E9A811-0B6C-DB26-49AD-0A5E0CACADE7}"/>
              </a:ext>
            </a:extLst>
          </p:cNvPr>
          <p:cNvSpPr>
            <a:spLocks noGrp="1"/>
          </p:cNvSpPr>
          <p:nvPr>
            <p:ph sz="quarter" idx="10"/>
          </p:nvPr>
        </p:nvSpPr>
        <p:spPr>
          <a:xfrm>
            <a:off x="838200" y="2571584"/>
            <a:ext cx="10515600" cy="2902786"/>
          </a:xfrm>
        </p:spPr>
        <p:txBody>
          <a:bodyPr/>
          <a:lstStyle/>
          <a:p>
            <a:pPr marL="0" indent="0">
              <a:spcAft>
                <a:spcPts val="600"/>
              </a:spcAft>
              <a:buNone/>
            </a:pPr>
            <a:r>
              <a:rPr lang="en-US" sz="30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Name: Tania Konkoly</a:t>
            </a:r>
          </a:p>
          <a:p>
            <a:pPr marL="0" indent="0">
              <a:spcAft>
                <a:spcPts val="600"/>
              </a:spcAft>
              <a:buNone/>
            </a:pPr>
            <a:r>
              <a:rPr lang="en-US" sz="30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Community Engagement and Partnership Representative </a:t>
            </a:r>
          </a:p>
          <a:p>
            <a:pPr marL="0" indent="0">
              <a:spcAft>
                <a:spcPts val="600"/>
              </a:spcAft>
              <a:buNone/>
            </a:pPr>
            <a:r>
              <a:rPr lang="en-US" sz="30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Phone: 0421 540 407</a:t>
            </a:r>
          </a:p>
          <a:p>
            <a:pPr marL="0" indent="0">
              <a:spcAft>
                <a:spcPts val="600"/>
              </a:spcAft>
              <a:buNone/>
            </a:pPr>
            <a:r>
              <a:rPr lang="en-US" sz="30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Email: </a:t>
            </a:r>
            <a:r>
              <a:rPr lang="en-US" sz="30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hlinkClick r:id="rId3"/>
              </a:rPr>
              <a:t>tkonkoly@wellways.org</a:t>
            </a:r>
            <a:r>
              <a:rPr lang="en-US" sz="30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p>
          <a:p>
            <a:endParaRPr lang="en-AU" dirty="0"/>
          </a:p>
        </p:txBody>
      </p:sp>
      <p:sp>
        <p:nvSpPr>
          <p:cNvPr id="3" name="Title 2">
            <a:extLst>
              <a:ext uri="{FF2B5EF4-FFF2-40B4-BE49-F238E27FC236}">
                <a16:creationId xmlns:a16="http://schemas.microsoft.com/office/drawing/2014/main" id="{DE50B1C7-A3FC-6651-7D85-CB634BF68EB5}"/>
              </a:ext>
            </a:extLst>
          </p:cNvPr>
          <p:cNvSpPr>
            <a:spLocks noGrp="1"/>
          </p:cNvSpPr>
          <p:nvPr>
            <p:ph type="title"/>
          </p:nvPr>
        </p:nvSpPr>
        <p:spPr>
          <a:xfrm>
            <a:off x="838200" y="870452"/>
            <a:ext cx="10515600" cy="1211012"/>
          </a:xfrm>
        </p:spPr>
        <p:txBody>
          <a:bodyPr/>
          <a:lstStyle/>
          <a:p>
            <a:r>
              <a:rPr lang="en-US" b="1"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Thank you</a:t>
            </a:r>
            <a:endParaRPr lang="en-AU" dirty="0"/>
          </a:p>
        </p:txBody>
      </p:sp>
    </p:spTree>
    <p:extLst>
      <p:ext uri="{BB962C8B-B14F-4D97-AF65-F5344CB8AC3E}">
        <p14:creationId xmlns:p14="http://schemas.microsoft.com/office/powerpoint/2010/main" val="4052370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0116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07D36-CFEE-50DB-7E77-6C54885892BF}"/>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47442BA2-D26E-ED39-1D94-D4C429DD9C25}"/>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1FE0F2E8-9551-05E3-6028-A64CF79519D2}"/>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B35B3A9A-ABA0-A998-46F5-D85BF8297F2E}"/>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7446BB81-8816-AFAD-D15E-96402A43645F}"/>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B5F73FBA-C39D-147B-921A-A4DBE0AA2712}"/>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D7BF808F-75FB-8357-6A2D-A8DA95E72E00}"/>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1E0AE82B-06EC-04BD-8591-6EFF1A49EADE}"/>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Session 2</a:t>
            </a:r>
            <a:br>
              <a:rPr lang="en-AU" sz="4400" b="1" dirty="0">
                <a:latin typeface="Lato" panose="020F0502020204030203" pitchFamily="34" charset="77"/>
              </a:rPr>
            </a:br>
            <a:r>
              <a:rPr lang="en-AU" sz="3000" dirty="0">
                <a:latin typeface="Lato" panose="020F0502020204030203" pitchFamily="34" charset="77"/>
              </a:rPr>
              <a:t>Questions and Answers</a:t>
            </a:r>
          </a:p>
          <a:p>
            <a:pPr algn="l" fontAlgn="base"/>
            <a:endParaRPr lang="en-AU" sz="2800" dirty="0">
              <a:latin typeface="+mn-lt"/>
            </a:endParaRPr>
          </a:p>
        </p:txBody>
      </p:sp>
    </p:spTree>
    <p:extLst>
      <p:ext uri="{BB962C8B-B14F-4D97-AF65-F5344CB8AC3E}">
        <p14:creationId xmlns:p14="http://schemas.microsoft.com/office/powerpoint/2010/main" val="22036435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F6BA5-796C-5108-5F02-792F6CA09087}"/>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1FBB0883-A384-E3BA-D698-E97DE8F98642}"/>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B430B967-CB53-B85F-82E7-4E4A289825C2}"/>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6D316E17-2E15-DD1B-F1BE-979DDCF07148}"/>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6B1E7DB1-B568-8055-0ECE-B40334C71971}"/>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10723F13-81DC-8135-7CBB-7E439B3DD402}"/>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4E0A7986-3B14-207F-480D-011F61636D85}"/>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05D46197-DDB1-FBC9-6FB5-43555A4AEDC7}"/>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Lunch</a:t>
            </a:r>
            <a:br>
              <a:rPr lang="en-AU" sz="4400" b="1" dirty="0">
                <a:latin typeface="Lato" panose="020F0502020204030203" pitchFamily="34" charset="77"/>
              </a:rPr>
            </a:br>
            <a:r>
              <a:rPr lang="en-AU" sz="3000" dirty="0">
                <a:latin typeface="Lato" panose="020F0502020204030203" pitchFamily="34" charset="77"/>
              </a:rPr>
              <a:t>Session 3 starts at 1:00pm</a:t>
            </a:r>
          </a:p>
          <a:p>
            <a:pPr algn="l" fontAlgn="base"/>
            <a:endParaRPr lang="en-AU" sz="2800" dirty="0">
              <a:latin typeface="+mn-lt"/>
            </a:endParaRPr>
          </a:p>
        </p:txBody>
      </p:sp>
    </p:spTree>
    <p:extLst>
      <p:ext uri="{BB962C8B-B14F-4D97-AF65-F5344CB8AC3E}">
        <p14:creationId xmlns:p14="http://schemas.microsoft.com/office/powerpoint/2010/main" val="32943539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405A-83FD-1B04-FEA6-BE8119ECBC55}"/>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0EFDFF29-A7F0-E3DB-D03A-C4DC506F0165}"/>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E74608B5-2B7F-AEC7-1E4E-B48AA1E42D11}"/>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2B5D8458-1D9D-6E62-1967-E828A440C1F2}"/>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7535FF5E-AFD0-479E-8B51-F093912398CC}"/>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FC8ED0EB-DF81-EE47-D36A-46A7D8980DB9}"/>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FEA08B74-767F-FF7E-FAD0-A958947E6B2D}"/>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0E57B52C-23D0-192B-4C60-EF0840FD6374}"/>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Session 3</a:t>
            </a:r>
            <a:br>
              <a:rPr lang="en-AU" sz="4400" b="1" dirty="0">
                <a:latin typeface="Lato" panose="020F0502020204030203" pitchFamily="34" charset="77"/>
              </a:rPr>
            </a:br>
            <a:r>
              <a:rPr lang="en-AU" sz="3000" dirty="0">
                <a:latin typeface="Lato" panose="020F0502020204030203" pitchFamily="34" charset="77"/>
              </a:rPr>
              <a:t>Somatic movement activity</a:t>
            </a:r>
          </a:p>
          <a:p>
            <a:pPr algn="l" fontAlgn="base"/>
            <a:endParaRPr lang="en-AU" sz="2800" dirty="0">
              <a:latin typeface="+mn-lt"/>
            </a:endParaRPr>
          </a:p>
        </p:txBody>
      </p:sp>
    </p:spTree>
    <p:extLst>
      <p:ext uri="{BB962C8B-B14F-4D97-AF65-F5344CB8AC3E}">
        <p14:creationId xmlns:p14="http://schemas.microsoft.com/office/powerpoint/2010/main" val="684346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27557-4FE8-E1B5-0814-EF269942A61C}"/>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48948B7A-0C7D-38B7-0A4C-AA75795CBAB2}"/>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EE3D802A-7C9F-9675-56DD-41D8A0900804}"/>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6209A1BD-90BC-67BE-E0E5-DF1CE1A66A14}"/>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B0BE4863-B25E-AC22-B9BD-561A2425A6B5}"/>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1443E914-DF73-A5E9-95B2-BAE93F0BF4D2}"/>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F51659C4-EFD1-8AB7-7B20-D581C1BC2FB3}"/>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3" name="Title 1">
            <a:extLst>
              <a:ext uri="{FF2B5EF4-FFF2-40B4-BE49-F238E27FC236}">
                <a16:creationId xmlns:a16="http://schemas.microsoft.com/office/drawing/2014/main" id="{86F263D8-9B88-89E3-4C27-E061D6577195}"/>
              </a:ext>
            </a:extLst>
          </p:cNvPr>
          <p:cNvSpPr txBox="1">
            <a:spLocks/>
          </p:cNvSpPr>
          <p:nvPr/>
        </p:nvSpPr>
        <p:spPr>
          <a:xfrm>
            <a:off x="1449468" y="3944165"/>
            <a:ext cx="10430141" cy="203846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base"/>
            <a:r>
              <a:rPr lang="en-AU" sz="4000" b="1" dirty="0">
                <a:latin typeface="Lato" panose="020F0502020204030203" pitchFamily="34" charset="77"/>
              </a:rPr>
              <a:t>Sue Goodwin</a:t>
            </a:r>
            <a:br>
              <a:rPr lang="en-AU" sz="4400" b="1" dirty="0">
                <a:latin typeface="Lato" panose="020F0502020204030203" pitchFamily="34" charset="77"/>
              </a:rPr>
            </a:br>
            <a:r>
              <a:rPr lang="en-AU" sz="2800" dirty="0">
                <a:latin typeface="Lato" panose="020F0502020204030203" pitchFamily="34" charset="77"/>
              </a:rPr>
              <a:t>Arafmi Lived Experience Advocacy Team Lead</a:t>
            </a:r>
            <a:br>
              <a:rPr lang="en-AU" sz="1100" dirty="0">
                <a:latin typeface="Lato" panose="020F0502020204030203" pitchFamily="34" charset="0"/>
              </a:rPr>
            </a:br>
            <a:br>
              <a:rPr lang="en-AU" sz="1100" dirty="0">
                <a:latin typeface="Helvetica" pitchFamily="2" charset="0"/>
              </a:rPr>
            </a:br>
            <a:endParaRPr lang="en-AU" sz="2800" dirty="0">
              <a:latin typeface="+mn-lt"/>
            </a:endParaRPr>
          </a:p>
        </p:txBody>
      </p:sp>
      <p:pic>
        <p:nvPicPr>
          <p:cNvPr id="5" name="Picture 4" descr="A person wearing glasses and smiling&#10;&#10;Description automatically generated">
            <a:extLst>
              <a:ext uri="{FF2B5EF4-FFF2-40B4-BE49-F238E27FC236}">
                <a16:creationId xmlns:a16="http://schemas.microsoft.com/office/drawing/2014/main" id="{126528ED-FEB0-B713-2FC9-9E22F21AEB5A}"/>
              </a:ext>
            </a:extLst>
          </p:cNvPr>
          <p:cNvPicPr>
            <a:picLocks noChangeAspect="1"/>
          </p:cNvPicPr>
          <p:nvPr/>
        </p:nvPicPr>
        <p:blipFill>
          <a:blip r:embed="rId6"/>
          <a:stretch>
            <a:fillRect/>
          </a:stretch>
        </p:blipFill>
        <p:spPr>
          <a:xfrm>
            <a:off x="1449468" y="1926105"/>
            <a:ext cx="1860843" cy="1860843"/>
          </a:xfrm>
          <a:prstGeom prst="rect">
            <a:avLst/>
          </a:prstGeom>
        </p:spPr>
      </p:pic>
    </p:spTree>
    <p:extLst>
      <p:ext uri="{BB962C8B-B14F-4D97-AF65-F5344CB8AC3E}">
        <p14:creationId xmlns:p14="http://schemas.microsoft.com/office/powerpoint/2010/main" val="138066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09617-C0E0-C3F2-8510-6651D3CC572F}"/>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407D243C-5FF7-3AC2-A7B4-D3852F7EAD1B}"/>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DC6C5AE7-3C61-5B3D-829D-FCDDD05A26D9}"/>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3FE78FDE-4C6A-32E7-DA86-AB8EA257A80A}"/>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A1DEF8B5-D536-30EC-B12E-36C098BD56CC}"/>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6293677A-92FC-A9C0-22BE-E98010E16CC7}"/>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50F30888-D5CB-FA4C-494B-1ECC36FB91E1}"/>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E6A5F7AF-87E2-2922-8B43-ED08579E51DF}"/>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Connection Activity</a:t>
            </a:r>
            <a:br>
              <a:rPr lang="en-AU" sz="4400" b="1" dirty="0">
                <a:latin typeface="Lato" panose="020F0502020204030203" pitchFamily="34" charset="77"/>
              </a:rPr>
            </a:br>
            <a:r>
              <a:rPr lang="en-AU" sz="3000" dirty="0">
                <a:latin typeface="Lato" panose="020F0502020204030203" pitchFamily="34" charset="77"/>
              </a:rPr>
              <a:t>Getting to know you</a:t>
            </a:r>
          </a:p>
          <a:p>
            <a:pPr algn="l" fontAlgn="base"/>
            <a:endParaRPr lang="en-AU" sz="2800" dirty="0">
              <a:latin typeface="+mn-lt"/>
            </a:endParaRPr>
          </a:p>
        </p:txBody>
      </p:sp>
    </p:spTree>
    <p:extLst>
      <p:ext uri="{BB962C8B-B14F-4D97-AF65-F5344CB8AC3E}">
        <p14:creationId xmlns:p14="http://schemas.microsoft.com/office/powerpoint/2010/main" val="3033434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2FF15-D4F8-D60B-59A3-9529E92F919A}"/>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E19A7B3D-0E82-48D7-B560-5B3C4D787FE4}"/>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E33CEAC2-DBE4-DABF-8899-F57CDAAAF5F7}"/>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7DBFC6C0-7A0E-EB35-1155-8CFDF72B4C26}"/>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A2901DD0-82AE-F4BA-1B0F-1603BB3006EE}"/>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1D85B60C-8452-FE40-3070-4F4FEAF80E39}"/>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E6E06B3C-93A4-65EF-22E5-E02D59E9D70E}"/>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pic>
        <p:nvPicPr>
          <p:cNvPr id="2" name="Picture 1">
            <a:extLst>
              <a:ext uri="{FF2B5EF4-FFF2-40B4-BE49-F238E27FC236}">
                <a16:creationId xmlns:a16="http://schemas.microsoft.com/office/drawing/2014/main" id="{DF24F0AC-184F-4AC7-F53E-679895ECD746}"/>
              </a:ext>
            </a:extLst>
          </p:cNvPr>
          <p:cNvPicPr>
            <a:picLocks noChangeAspect="1"/>
          </p:cNvPicPr>
          <p:nvPr/>
        </p:nvPicPr>
        <p:blipFill>
          <a:blip r:embed="rId6"/>
          <a:stretch>
            <a:fillRect/>
          </a:stretch>
        </p:blipFill>
        <p:spPr>
          <a:xfrm>
            <a:off x="1965602" y="1505025"/>
            <a:ext cx="8260796" cy="4127350"/>
          </a:xfrm>
          <a:prstGeom prst="rect">
            <a:avLst/>
          </a:prstGeom>
        </p:spPr>
      </p:pic>
    </p:spTree>
    <p:extLst>
      <p:ext uri="{BB962C8B-B14F-4D97-AF65-F5344CB8AC3E}">
        <p14:creationId xmlns:p14="http://schemas.microsoft.com/office/powerpoint/2010/main" val="16036455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DEB43-723B-D7F9-0B1B-AE84972C1C99}"/>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6A7D2D6A-EF5F-30DB-BF1E-661A531961E9}"/>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8347F005-0222-9F14-29B7-5C2AEBADD8A6}"/>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1664FE4C-5629-CAC2-C593-00CA04056267}"/>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4D4597DE-2F64-EBAB-B3B2-F4DCEA1B17D8}"/>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135AAAAC-55D7-48A4-2E7B-B16B0F04D427}"/>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D7F3A19F-A400-7583-A2F4-7C027B92067A}"/>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6D1C4F61-21A1-5F33-B75E-51FF22E8D2C5}"/>
              </a:ext>
            </a:extLst>
          </p:cNvPr>
          <p:cNvSpPr txBox="1">
            <a:spLocks/>
          </p:cNvSpPr>
          <p:nvPr/>
        </p:nvSpPr>
        <p:spPr>
          <a:xfrm>
            <a:off x="1192807" y="1417128"/>
            <a:ext cx="9806386" cy="4421697"/>
          </a:xfrm>
          <a:prstGeom prst="rect">
            <a:avLst/>
          </a:prstGeom>
          <a:effectLst/>
        </p:spPr>
        <p:txBody>
          <a:bodyPr vert="horz" lIns="91440" tIns="45720" rIns="91440" bIns="45720" rtlCol="0" anchor="t">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base">
              <a:lnSpc>
                <a:spcPct val="125000"/>
              </a:lnSpc>
            </a:pPr>
            <a:r>
              <a:rPr lang="en-US" sz="2400" b="1" dirty="0">
                <a:latin typeface="Lato" panose="020F0502020204030203" pitchFamily="34" charset="77"/>
              </a:rPr>
              <a:t>Current:</a:t>
            </a:r>
            <a:br>
              <a:rPr lang="en-US" sz="2400" dirty="0">
                <a:latin typeface="Lato" panose="020F0502020204030203" pitchFamily="34" charset="77"/>
              </a:rPr>
            </a:br>
            <a:r>
              <a:rPr lang="en-US" sz="2400" dirty="0">
                <a:latin typeface="Lato" panose="020F0502020204030203" pitchFamily="34" charset="77"/>
              </a:rPr>
              <a:t>1.  Raising awareness of mental health carers</a:t>
            </a:r>
            <a:br>
              <a:rPr lang="en-US" sz="2400" dirty="0">
                <a:latin typeface="Lato" panose="020F0502020204030203" pitchFamily="34" charset="77"/>
              </a:rPr>
            </a:br>
            <a:r>
              <a:rPr lang="en-US" sz="2400" dirty="0">
                <a:latin typeface="Lato" panose="020F0502020204030203" pitchFamily="34" charset="77"/>
              </a:rPr>
              <a:t>2.  Raising awareness of supports and resources for mental health carers</a:t>
            </a:r>
            <a:br>
              <a:rPr lang="en-US" sz="2400" dirty="0">
                <a:latin typeface="Lato" panose="020F0502020204030203" pitchFamily="34" charset="77"/>
              </a:rPr>
            </a:br>
            <a:r>
              <a:rPr lang="en-US" sz="2400" dirty="0">
                <a:latin typeface="Lato" panose="020F0502020204030203" pitchFamily="34" charset="77"/>
              </a:rPr>
              <a:t>3.  Planning for what happens when carers can no longer care</a:t>
            </a:r>
            <a:br>
              <a:rPr lang="en-US" sz="2400" dirty="0">
                <a:latin typeface="Lato" panose="020F0502020204030203" pitchFamily="34" charset="77"/>
              </a:rPr>
            </a:br>
            <a:r>
              <a:rPr lang="en-US" sz="2400" dirty="0">
                <a:latin typeface="Lato" panose="020F0502020204030203" pitchFamily="34" charset="77"/>
              </a:rPr>
              <a:t>4.  Improving mental health carers’ experiences of hospital admission and</a:t>
            </a:r>
            <a:br>
              <a:rPr lang="en-US" sz="2400" dirty="0">
                <a:latin typeface="Lato" panose="020F0502020204030203" pitchFamily="34" charset="77"/>
              </a:rPr>
            </a:br>
            <a:r>
              <a:rPr lang="en-US" sz="2400" dirty="0">
                <a:latin typeface="Lato" panose="020F0502020204030203" pitchFamily="34" charset="77"/>
              </a:rPr>
              <a:t>     discharge processes</a:t>
            </a:r>
            <a:br>
              <a:rPr lang="en-US" sz="2400" dirty="0">
                <a:latin typeface="Lato" panose="020F0502020204030203" pitchFamily="34" charset="77"/>
              </a:rPr>
            </a:br>
            <a:br>
              <a:rPr lang="en-US" sz="2400" dirty="0">
                <a:latin typeface="Lato" panose="020F0502020204030203" pitchFamily="34" charset="77"/>
              </a:rPr>
            </a:br>
            <a:r>
              <a:rPr lang="en-US" sz="2400" b="1" dirty="0">
                <a:latin typeface="Lato" panose="020F0502020204030203" pitchFamily="34" charset="77"/>
              </a:rPr>
              <a:t>Additional:</a:t>
            </a:r>
            <a:br>
              <a:rPr lang="en-US" sz="2400" b="1" dirty="0">
                <a:latin typeface="Lato" panose="020F0502020204030203" pitchFamily="34" charset="77"/>
              </a:rPr>
            </a:br>
            <a:r>
              <a:rPr lang="en-US" sz="2400" dirty="0">
                <a:latin typeface="Lato" panose="020F0502020204030203" pitchFamily="34" charset="77"/>
              </a:rPr>
              <a:t>5.  Young carers</a:t>
            </a:r>
            <a:br>
              <a:rPr lang="en-US" sz="2400" dirty="0">
                <a:latin typeface="Lato" panose="020F0502020204030203" pitchFamily="34" charset="77"/>
              </a:rPr>
            </a:br>
            <a:r>
              <a:rPr lang="en-US" sz="2400" dirty="0">
                <a:latin typeface="Lato" panose="020F0502020204030203" pitchFamily="34" charset="77"/>
              </a:rPr>
              <a:t>6.  Mental health system reform</a:t>
            </a:r>
            <a:endParaRPr lang="en-AU" sz="2400" b="1" dirty="0">
              <a:latin typeface="Lato" panose="020F0502020204030203" pitchFamily="34" charset="77"/>
            </a:endParaRPr>
          </a:p>
        </p:txBody>
      </p:sp>
    </p:spTree>
    <p:extLst>
      <p:ext uri="{BB962C8B-B14F-4D97-AF65-F5344CB8AC3E}">
        <p14:creationId xmlns:p14="http://schemas.microsoft.com/office/powerpoint/2010/main" val="8816579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F7760-A96B-F2F1-A6F0-B189CB4A15D1}"/>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EC8051F2-DB67-C8CF-79B2-D0BF677C5655}"/>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89D61859-3172-7F50-6126-0FFCB4EDEE9A}"/>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78447724-73AC-2B50-2940-E4E5E29B2898}"/>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712AEF18-DF32-7E78-2E75-9D65D7721195}"/>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2FA3D266-8CD9-FC48-3585-5FAB54D87BD3}"/>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1E900D75-72AF-23A2-1E5B-4F4C553F42AE}"/>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pic>
        <p:nvPicPr>
          <p:cNvPr id="2" name="Picture 1">
            <a:extLst>
              <a:ext uri="{FF2B5EF4-FFF2-40B4-BE49-F238E27FC236}">
                <a16:creationId xmlns:a16="http://schemas.microsoft.com/office/drawing/2014/main" id="{487C8D7A-6083-2D6A-95B9-AEBBFE4FCD01}"/>
              </a:ext>
            </a:extLst>
          </p:cNvPr>
          <p:cNvPicPr>
            <a:picLocks noChangeAspect="1"/>
          </p:cNvPicPr>
          <p:nvPr/>
        </p:nvPicPr>
        <p:blipFill>
          <a:blip r:embed="rId6"/>
          <a:stretch>
            <a:fillRect/>
          </a:stretch>
        </p:blipFill>
        <p:spPr>
          <a:xfrm>
            <a:off x="852379" y="1415020"/>
            <a:ext cx="4470518" cy="4521583"/>
          </a:xfrm>
          <a:prstGeom prst="rect">
            <a:avLst/>
          </a:prstGeom>
        </p:spPr>
      </p:pic>
      <p:sp>
        <p:nvSpPr>
          <p:cNvPr id="10" name="Title 1">
            <a:extLst>
              <a:ext uri="{FF2B5EF4-FFF2-40B4-BE49-F238E27FC236}">
                <a16:creationId xmlns:a16="http://schemas.microsoft.com/office/drawing/2014/main" id="{9BAD8992-A58C-C30A-3C84-12A6D2FD8F38}"/>
              </a:ext>
            </a:extLst>
          </p:cNvPr>
          <p:cNvSpPr txBox="1">
            <a:spLocks/>
          </p:cNvSpPr>
          <p:nvPr/>
        </p:nvSpPr>
        <p:spPr>
          <a:xfrm>
            <a:off x="5638800" y="2008726"/>
            <a:ext cx="5783190" cy="2954847"/>
          </a:xfrm>
          <a:prstGeom prst="rect">
            <a:avLst/>
          </a:prstGeom>
          <a:effectLst/>
        </p:spPr>
        <p:txBody>
          <a:bodyPr vert="horz" lIns="91440" tIns="45720" rIns="91440" bIns="45720" rtlCol="0" anchor="t">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base">
              <a:lnSpc>
                <a:spcPct val="125000"/>
              </a:lnSpc>
            </a:pPr>
            <a:r>
              <a:rPr lang="en-US" sz="2400" b="1" dirty="0">
                <a:latin typeface="Lato" panose="020F0502020204030203" pitchFamily="34" charset="77"/>
              </a:rPr>
              <a:t>Additional challenges in rural areas:</a:t>
            </a:r>
            <a:br>
              <a:rPr lang="en-US" sz="2400" dirty="0">
                <a:latin typeface="Lato" panose="020F0502020204030203" pitchFamily="34" charset="77"/>
              </a:rPr>
            </a:br>
            <a:r>
              <a:rPr lang="en-US" sz="2400" dirty="0">
                <a:latin typeface="Lato" panose="020F0502020204030203" pitchFamily="34" charset="77"/>
              </a:rPr>
              <a:t>1. Poor access to services and supports</a:t>
            </a:r>
            <a:br>
              <a:rPr lang="en-US" sz="2400" dirty="0">
                <a:latin typeface="Lato" panose="020F0502020204030203" pitchFamily="34" charset="77"/>
              </a:rPr>
            </a:br>
            <a:r>
              <a:rPr lang="en-US" sz="2400" dirty="0">
                <a:latin typeface="Lato" panose="020F0502020204030203" pitchFamily="34" charset="77"/>
              </a:rPr>
              <a:t>2. Social isolation, stigma and privacy issues</a:t>
            </a:r>
            <a:br>
              <a:rPr lang="en-US" sz="2400" dirty="0">
                <a:latin typeface="Lato" panose="020F0502020204030203" pitchFamily="34" charset="77"/>
              </a:rPr>
            </a:br>
            <a:r>
              <a:rPr lang="en-US" sz="2400" dirty="0">
                <a:latin typeface="Lato" panose="020F0502020204030203" pitchFamily="34" charset="77"/>
              </a:rPr>
              <a:t>3. Impacts of discharge processes</a:t>
            </a:r>
            <a:br>
              <a:rPr lang="en-US" sz="2400" dirty="0">
                <a:latin typeface="Lato" panose="020F0502020204030203" pitchFamily="34" charset="77"/>
              </a:rPr>
            </a:br>
            <a:r>
              <a:rPr lang="en-US" sz="2400" dirty="0">
                <a:latin typeface="Lato" panose="020F0502020204030203" pitchFamily="34" charset="77"/>
              </a:rPr>
              <a:t>4. Cultural impacts for First Nations carers</a:t>
            </a:r>
            <a:br>
              <a:rPr lang="en-US" sz="2400" dirty="0">
                <a:solidFill>
                  <a:srgbClr val="006D5B"/>
                </a:solidFill>
                <a:latin typeface="+mn-lt"/>
              </a:rPr>
            </a:br>
            <a:endParaRPr lang="en-AU" sz="2400" b="1" dirty="0">
              <a:solidFill>
                <a:srgbClr val="006D5B"/>
              </a:solidFill>
              <a:latin typeface="+mn-lt"/>
            </a:endParaRPr>
          </a:p>
        </p:txBody>
      </p:sp>
    </p:spTree>
    <p:extLst>
      <p:ext uri="{BB962C8B-B14F-4D97-AF65-F5344CB8AC3E}">
        <p14:creationId xmlns:p14="http://schemas.microsoft.com/office/powerpoint/2010/main" val="36578047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4B885-5388-1AA2-3B9A-8ED20F4F0123}"/>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82D9B16E-55EE-BAFC-9361-83204C3250E4}"/>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C27CE0FC-7936-AF93-AA50-964E7A080720}"/>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08866D92-10EE-6C48-A42F-CD84CEDB4513}"/>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4BC777FB-2480-D9A7-D0A0-B12391A30714}"/>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151576E1-326F-3B0F-38D9-7602B4171C9C}"/>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D7F98E0A-B4EC-6163-DC74-D7732E8FB373}"/>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E05BD571-5332-D7F0-380B-D256FDB972A2}"/>
              </a:ext>
            </a:extLst>
          </p:cNvPr>
          <p:cNvSpPr txBox="1">
            <a:spLocks/>
          </p:cNvSpPr>
          <p:nvPr/>
        </p:nvSpPr>
        <p:spPr>
          <a:xfrm>
            <a:off x="993854" y="1944290"/>
            <a:ext cx="9806386" cy="4421697"/>
          </a:xfrm>
          <a:prstGeom prst="rect">
            <a:avLst/>
          </a:prstGeom>
          <a:effectLst/>
        </p:spPr>
        <p:txBody>
          <a:bodyPr vert="horz" lIns="91440" tIns="45720" rIns="91440" bIns="45720" rtlCol="0" anchor="t">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base">
              <a:lnSpc>
                <a:spcPct val="125000"/>
              </a:lnSpc>
            </a:pPr>
            <a:r>
              <a:rPr lang="en-US" sz="2700" b="1" dirty="0">
                <a:latin typeface="Lato" panose="020F0502020204030203" pitchFamily="34" charset="77"/>
              </a:rPr>
              <a:t>Activity</a:t>
            </a:r>
            <a:br>
              <a:rPr lang="en-US" sz="2700" dirty="0">
                <a:latin typeface="Lato" panose="020F0502020204030203" pitchFamily="34" charset="77"/>
              </a:rPr>
            </a:br>
            <a:r>
              <a:rPr lang="en-US" sz="2700" dirty="0">
                <a:latin typeface="Lato" panose="020F0502020204030203" pitchFamily="34" charset="77"/>
              </a:rPr>
              <a:t>What challenges or actions would you like to see addressed in the Cairns and Cape and Torres Regions?</a:t>
            </a:r>
            <a:br>
              <a:rPr lang="en-US" sz="2700" dirty="0">
                <a:latin typeface="Lato" panose="020F0502020204030203" pitchFamily="34" charset="77"/>
              </a:rPr>
            </a:br>
            <a:br>
              <a:rPr lang="en-US" sz="2700" dirty="0">
                <a:latin typeface="Lato" panose="020F0502020204030203" pitchFamily="34" charset="77"/>
              </a:rPr>
            </a:br>
            <a:r>
              <a:rPr lang="en-US" sz="2700" dirty="0">
                <a:latin typeface="Lato" panose="020F0502020204030203" pitchFamily="34" charset="77"/>
              </a:rPr>
              <a:t>In your table groups:</a:t>
            </a:r>
            <a:br>
              <a:rPr lang="en-US" sz="2700" dirty="0">
                <a:latin typeface="Lato" panose="020F0502020204030203" pitchFamily="34" charset="77"/>
              </a:rPr>
            </a:br>
            <a:r>
              <a:rPr lang="en-US" sz="2700" dirty="0">
                <a:latin typeface="Lato" panose="020F0502020204030203" pitchFamily="34" charset="77"/>
              </a:rPr>
              <a:t>1.  Discuss this question</a:t>
            </a:r>
            <a:br>
              <a:rPr lang="en-US" sz="2700" dirty="0">
                <a:latin typeface="Lato" panose="020F0502020204030203" pitchFamily="34" charset="77"/>
              </a:rPr>
            </a:br>
            <a:r>
              <a:rPr lang="en-US" sz="2700" dirty="0">
                <a:latin typeface="Lato" panose="020F0502020204030203" pitchFamily="34" charset="77"/>
              </a:rPr>
              <a:t>2.  Write down your ideas on the paper provided</a:t>
            </a:r>
            <a:br>
              <a:rPr lang="en-US" sz="2700" dirty="0">
                <a:latin typeface="Lato" panose="020F0502020204030203" pitchFamily="34" charset="77"/>
              </a:rPr>
            </a:br>
            <a:r>
              <a:rPr lang="en-US" sz="2700" dirty="0">
                <a:latin typeface="Lato" panose="020F0502020204030203" pitchFamily="34" charset="77"/>
              </a:rPr>
              <a:t>3. Decide on your top 3 priorities</a:t>
            </a:r>
            <a:br>
              <a:rPr lang="en-US" sz="2400" dirty="0">
                <a:solidFill>
                  <a:srgbClr val="006D5B"/>
                </a:solidFill>
                <a:latin typeface="+mn-lt"/>
              </a:rPr>
            </a:br>
            <a:br>
              <a:rPr lang="en-US" sz="2400" dirty="0">
                <a:solidFill>
                  <a:srgbClr val="006D5B"/>
                </a:solidFill>
                <a:latin typeface="+mn-lt"/>
              </a:rPr>
            </a:br>
            <a:endParaRPr lang="en-AU" sz="2400" b="1" dirty="0">
              <a:solidFill>
                <a:srgbClr val="006D5B"/>
              </a:solidFill>
              <a:latin typeface="+mn-lt"/>
            </a:endParaRPr>
          </a:p>
        </p:txBody>
      </p:sp>
    </p:spTree>
    <p:extLst>
      <p:ext uri="{BB962C8B-B14F-4D97-AF65-F5344CB8AC3E}">
        <p14:creationId xmlns:p14="http://schemas.microsoft.com/office/powerpoint/2010/main" val="23032564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98BA0-B918-9331-7C01-120347F1684C}"/>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95922B27-FD38-03AF-B6D8-D2CE59766365}"/>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5FEC3638-B4A5-5E95-21F3-3460D6C0431B}"/>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DA56B717-F14A-5EC0-6D2C-9B53BA4DF1A3}"/>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DEBC48BD-88EB-08B7-C5C6-2AF64915C034}"/>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31D76B87-9D31-716C-368E-38000730217E}"/>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46DABF87-7EC7-4E5A-B0CE-B1A9F2B5CB66}"/>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9AABE414-6E85-A154-DDC8-0472A223F01C}"/>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Session 3</a:t>
            </a:r>
            <a:br>
              <a:rPr lang="en-AU" sz="4400" b="1" dirty="0">
                <a:latin typeface="Lato" panose="020F0502020204030203" pitchFamily="34" charset="77"/>
              </a:rPr>
            </a:br>
            <a:r>
              <a:rPr lang="en-AU" sz="3000" dirty="0">
                <a:latin typeface="Lato" panose="020F0502020204030203" pitchFamily="34" charset="77"/>
              </a:rPr>
              <a:t>Guided meditation</a:t>
            </a:r>
          </a:p>
          <a:p>
            <a:pPr algn="l" fontAlgn="base"/>
            <a:endParaRPr lang="en-AU" sz="2800" dirty="0">
              <a:latin typeface="+mn-lt"/>
            </a:endParaRPr>
          </a:p>
        </p:txBody>
      </p:sp>
    </p:spTree>
    <p:extLst>
      <p:ext uri="{BB962C8B-B14F-4D97-AF65-F5344CB8AC3E}">
        <p14:creationId xmlns:p14="http://schemas.microsoft.com/office/powerpoint/2010/main" val="1534810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676D7-566D-5E30-268E-D8B175076973}"/>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0C757F26-CF51-F097-B3B5-F2C44B7B8BBF}"/>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7A5CF5ED-BF3A-1A82-A890-778CA86A21EC}"/>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93476FBF-4A67-FAF8-6B57-7186D92E752C}"/>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071E6239-70BF-68EF-7F9F-4CC3CF116A71}"/>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53C42151-7941-5882-DFEC-6CF8C543D659}"/>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D9F261A0-C249-52DA-2484-AA2BFB038CE5}"/>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3" name="Title 1">
            <a:extLst>
              <a:ext uri="{FF2B5EF4-FFF2-40B4-BE49-F238E27FC236}">
                <a16:creationId xmlns:a16="http://schemas.microsoft.com/office/drawing/2014/main" id="{97B6E9DE-807B-9A70-2ED6-4E01D6792B86}"/>
              </a:ext>
            </a:extLst>
          </p:cNvPr>
          <p:cNvSpPr txBox="1">
            <a:spLocks/>
          </p:cNvSpPr>
          <p:nvPr/>
        </p:nvSpPr>
        <p:spPr>
          <a:xfrm>
            <a:off x="1468513" y="3825147"/>
            <a:ext cx="613243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base"/>
            <a:r>
              <a:rPr lang="en-AU" sz="4000" b="1" dirty="0">
                <a:latin typeface="+mn-lt"/>
              </a:rPr>
              <a:t>Wrap up</a:t>
            </a:r>
            <a:r>
              <a:rPr lang="en-AU" sz="4900" b="1" dirty="0">
                <a:latin typeface="+mn-lt"/>
              </a:rPr>
              <a:t> </a:t>
            </a:r>
            <a:br>
              <a:rPr lang="en-AU" sz="4400" b="1" dirty="0">
                <a:latin typeface="+mn-lt"/>
              </a:rPr>
            </a:br>
            <a:r>
              <a:rPr lang="en-AU" sz="2800" dirty="0">
                <a:latin typeface="+mn-lt"/>
              </a:rPr>
              <a:t>Survey, feedback &amp; Lucky door prizes</a:t>
            </a:r>
          </a:p>
        </p:txBody>
      </p:sp>
      <p:pic>
        <p:nvPicPr>
          <p:cNvPr id="5" name="Picture 4" descr="A person smiling at the camera&#10;&#10;Description automatically generated">
            <a:extLst>
              <a:ext uri="{FF2B5EF4-FFF2-40B4-BE49-F238E27FC236}">
                <a16:creationId xmlns:a16="http://schemas.microsoft.com/office/drawing/2014/main" id="{486DCFE6-DD13-1354-8569-D06C9898D7F4}"/>
              </a:ext>
            </a:extLst>
          </p:cNvPr>
          <p:cNvPicPr>
            <a:picLocks noChangeAspect="1"/>
          </p:cNvPicPr>
          <p:nvPr/>
        </p:nvPicPr>
        <p:blipFill>
          <a:blip r:embed="rId6"/>
          <a:stretch>
            <a:fillRect/>
          </a:stretch>
        </p:blipFill>
        <p:spPr>
          <a:xfrm>
            <a:off x="1561278" y="1972576"/>
            <a:ext cx="1763219" cy="1763219"/>
          </a:xfrm>
          <a:prstGeom prst="rect">
            <a:avLst/>
          </a:prstGeom>
        </p:spPr>
      </p:pic>
    </p:spTree>
    <p:extLst>
      <p:ext uri="{BB962C8B-B14F-4D97-AF65-F5344CB8AC3E}">
        <p14:creationId xmlns:p14="http://schemas.microsoft.com/office/powerpoint/2010/main" val="19043604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7FF0D-98AE-42E1-7D30-343634F30D58}"/>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DB4F9890-3C39-2F55-36CD-56701AC469B3}"/>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2EC5EE7B-2F02-608C-0550-1BFADBD6AFD8}"/>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366B3D45-6FD2-06B6-D014-D9FF41F12C1F}"/>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D092DC56-7ACD-30FC-3E76-4187D87E2924}"/>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AA9C0349-CF29-54A1-22C1-C9B0CCA84341}"/>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61DC75C5-43AF-47A9-5844-7DB868233FC2}"/>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Thanks to our exhibitors</a:t>
            </a:r>
          </a:p>
        </p:txBody>
      </p:sp>
      <p:pic>
        <p:nvPicPr>
          <p:cNvPr id="10" name="Picture 9" descr="A group of people raising their hands&#10;&#10;AI-generated content may be incorrect.">
            <a:extLst>
              <a:ext uri="{FF2B5EF4-FFF2-40B4-BE49-F238E27FC236}">
                <a16:creationId xmlns:a16="http://schemas.microsoft.com/office/drawing/2014/main" id="{0C036404-8F37-8DA3-9EA6-9AD8B0097D6C}"/>
              </a:ext>
            </a:extLst>
          </p:cNvPr>
          <p:cNvPicPr>
            <a:picLocks noChangeAspect="1"/>
          </p:cNvPicPr>
          <p:nvPr/>
        </p:nvPicPr>
        <p:blipFill>
          <a:blip r:embed="rId6"/>
          <a:stretch>
            <a:fillRect/>
          </a:stretch>
        </p:blipFill>
        <p:spPr>
          <a:xfrm>
            <a:off x="5522268" y="4371837"/>
            <a:ext cx="1801720" cy="1827940"/>
          </a:xfrm>
          <a:prstGeom prst="rect">
            <a:avLst/>
          </a:prstGeom>
        </p:spPr>
      </p:pic>
      <p:pic>
        <p:nvPicPr>
          <p:cNvPr id="13" name="Picture 12" descr="A close-up of a logo&#10;&#10;AI-generated content may be incorrect.">
            <a:extLst>
              <a:ext uri="{FF2B5EF4-FFF2-40B4-BE49-F238E27FC236}">
                <a16:creationId xmlns:a16="http://schemas.microsoft.com/office/drawing/2014/main" id="{6BE229EE-490A-16CD-DCD3-F19D2615C2F8}"/>
              </a:ext>
            </a:extLst>
          </p:cNvPr>
          <p:cNvPicPr>
            <a:picLocks noChangeAspect="1"/>
          </p:cNvPicPr>
          <p:nvPr/>
        </p:nvPicPr>
        <p:blipFill>
          <a:blip r:embed="rId7"/>
          <a:stretch>
            <a:fillRect/>
          </a:stretch>
        </p:blipFill>
        <p:spPr>
          <a:xfrm>
            <a:off x="8600533" y="2991403"/>
            <a:ext cx="2705429" cy="900143"/>
          </a:xfrm>
          <a:prstGeom prst="rect">
            <a:avLst/>
          </a:prstGeom>
        </p:spPr>
      </p:pic>
      <p:pic>
        <p:nvPicPr>
          <p:cNvPr id="15" name="Picture 14" descr="A close-up of a sign&#10;&#10;AI-generated content may be incorrect.">
            <a:extLst>
              <a:ext uri="{FF2B5EF4-FFF2-40B4-BE49-F238E27FC236}">
                <a16:creationId xmlns:a16="http://schemas.microsoft.com/office/drawing/2014/main" id="{321EFA9D-BD20-6960-C5BC-CE6CB5DA372B}"/>
              </a:ext>
            </a:extLst>
          </p:cNvPr>
          <p:cNvPicPr>
            <a:picLocks noChangeAspect="1"/>
          </p:cNvPicPr>
          <p:nvPr/>
        </p:nvPicPr>
        <p:blipFill>
          <a:blip r:embed="rId8"/>
          <a:stretch>
            <a:fillRect/>
          </a:stretch>
        </p:blipFill>
        <p:spPr>
          <a:xfrm>
            <a:off x="1876170" y="4441492"/>
            <a:ext cx="2283670" cy="1566052"/>
          </a:xfrm>
          <a:prstGeom prst="rect">
            <a:avLst/>
          </a:prstGeom>
        </p:spPr>
      </p:pic>
      <p:pic>
        <p:nvPicPr>
          <p:cNvPr id="17" name="Picture 16" descr="A close up of a logo&#10;&#10;AI-generated content may be incorrect.">
            <a:extLst>
              <a:ext uri="{FF2B5EF4-FFF2-40B4-BE49-F238E27FC236}">
                <a16:creationId xmlns:a16="http://schemas.microsoft.com/office/drawing/2014/main" id="{94703AA0-1E66-1D90-8039-F85F34EB1664}"/>
              </a:ext>
            </a:extLst>
          </p:cNvPr>
          <p:cNvPicPr>
            <a:picLocks noChangeAspect="1"/>
          </p:cNvPicPr>
          <p:nvPr/>
        </p:nvPicPr>
        <p:blipFill>
          <a:blip r:embed="rId9"/>
          <a:stretch>
            <a:fillRect/>
          </a:stretch>
        </p:blipFill>
        <p:spPr>
          <a:xfrm>
            <a:off x="8541520" y="1934008"/>
            <a:ext cx="2823456" cy="506905"/>
          </a:xfrm>
          <a:prstGeom prst="rect">
            <a:avLst/>
          </a:prstGeom>
        </p:spPr>
      </p:pic>
      <p:pic>
        <p:nvPicPr>
          <p:cNvPr id="19" name="Picture 18" descr="A black and white logo&#10;&#10;AI-generated content may be incorrect.">
            <a:extLst>
              <a:ext uri="{FF2B5EF4-FFF2-40B4-BE49-F238E27FC236}">
                <a16:creationId xmlns:a16="http://schemas.microsoft.com/office/drawing/2014/main" id="{8E927428-E3BB-57B8-694D-7B1BE7CA5170}"/>
              </a:ext>
            </a:extLst>
          </p:cNvPr>
          <p:cNvPicPr>
            <a:picLocks noChangeAspect="1"/>
          </p:cNvPicPr>
          <p:nvPr/>
        </p:nvPicPr>
        <p:blipFill>
          <a:blip r:embed="rId10"/>
          <a:stretch>
            <a:fillRect/>
          </a:stretch>
        </p:blipFill>
        <p:spPr>
          <a:xfrm>
            <a:off x="1621964" y="3169747"/>
            <a:ext cx="2355946" cy="705524"/>
          </a:xfrm>
          <a:prstGeom prst="rect">
            <a:avLst/>
          </a:prstGeom>
        </p:spPr>
      </p:pic>
      <p:pic>
        <p:nvPicPr>
          <p:cNvPr id="11" name="Picture 10" descr="A close up of a logo&#10;&#10;AI-generated content may be incorrect.">
            <a:extLst>
              <a:ext uri="{FF2B5EF4-FFF2-40B4-BE49-F238E27FC236}">
                <a16:creationId xmlns:a16="http://schemas.microsoft.com/office/drawing/2014/main" id="{E55A20EE-E952-BC48-0E6E-0D6245AE4C84}"/>
              </a:ext>
            </a:extLst>
          </p:cNvPr>
          <p:cNvPicPr>
            <a:picLocks noChangeAspect="1"/>
          </p:cNvPicPr>
          <p:nvPr/>
        </p:nvPicPr>
        <p:blipFill>
          <a:blip r:embed="rId11"/>
          <a:stretch>
            <a:fillRect/>
          </a:stretch>
        </p:blipFill>
        <p:spPr>
          <a:xfrm>
            <a:off x="1183189" y="1816229"/>
            <a:ext cx="3233497" cy="708463"/>
          </a:xfrm>
          <a:prstGeom prst="rect">
            <a:avLst/>
          </a:prstGeom>
        </p:spPr>
      </p:pic>
      <p:pic>
        <p:nvPicPr>
          <p:cNvPr id="16" name="Picture 15" descr="A few logos on a black background&#10;&#10;AI-generated content may be incorrect.">
            <a:extLst>
              <a:ext uri="{FF2B5EF4-FFF2-40B4-BE49-F238E27FC236}">
                <a16:creationId xmlns:a16="http://schemas.microsoft.com/office/drawing/2014/main" id="{6EB1EF9A-1FCC-58B6-755F-EBA15B4657F9}"/>
              </a:ext>
            </a:extLst>
          </p:cNvPr>
          <p:cNvPicPr>
            <a:picLocks noChangeAspect="1"/>
          </p:cNvPicPr>
          <p:nvPr/>
        </p:nvPicPr>
        <p:blipFill>
          <a:blip r:embed="rId12"/>
          <a:srcRect r="43796"/>
          <a:stretch>
            <a:fillRect/>
          </a:stretch>
        </p:blipFill>
        <p:spPr>
          <a:xfrm>
            <a:off x="8072465" y="3769698"/>
            <a:ext cx="3233497" cy="2692400"/>
          </a:xfrm>
          <a:prstGeom prst="rect">
            <a:avLst/>
          </a:prstGeom>
        </p:spPr>
      </p:pic>
      <p:pic>
        <p:nvPicPr>
          <p:cNvPr id="20" name="Picture 19" descr="A black and white logo&#10;&#10;AI-generated content may be incorrect.">
            <a:extLst>
              <a:ext uri="{FF2B5EF4-FFF2-40B4-BE49-F238E27FC236}">
                <a16:creationId xmlns:a16="http://schemas.microsoft.com/office/drawing/2014/main" id="{D263B130-B772-EC70-1333-85AFA2884D3F}"/>
              </a:ext>
            </a:extLst>
          </p:cNvPr>
          <p:cNvPicPr>
            <a:picLocks noChangeAspect="1"/>
          </p:cNvPicPr>
          <p:nvPr/>
        </p:nvPicPr>
        <p:blipFill>
          <a:blip r:embed="rId13"/>
          <a:stretch>
            <a:fillRect/>
          </a:stretch>
        </p:blipFill>
        <p:spPr>
          <a:xfrm>
            <a:off x="5120924" y="1293170"/>
            <a:ext cx="2540000" cy="1689100"/>
          </a:xfrm>
          <a:prstGeom prst="rect">
            <a:avLst/>
          </a:prstGeom>
        </p:spPr>
      </p:pic>
      <p:pic>
        <p:nvPicPr>
          <p:cNvPr id="3" name="Picture 2" descr="A logo for a company&#10;&#10;AI-generated content may be incorrect.">
            <a:extLst>
              <a:ext uri="{FF2B5EF4-FFF2-40B4-BE49-F238E27FC236}">
                <a16:creationId xmlns:a16="http://schemas.microsoft.com/office/drawing/2014/main" id="{1908B12D-5294-C39B-62B5-11133544EBCA}"/>
              </a:ext>
            </a:extLst>
          </p:cNvPr>
          <p:cNvPicPr>
            <a:picLocks noChangeAspect="1"/>
          </p:cNvPicPr>
          <p:nvPr/>
        </p:nvPicPr>
        <p:blipFill>
          <a:blip r:embed="rId14"/>
          <a:stretch>
            <a:fillRect/>
          </a:stretch>
        </p:blipFill>
        <p:spPr>
          <a:xfrm>
            <a:off x="5223357" y="2911860"/>
            <a:ext cx="2100631" cy="1221297"/>
          </a:xfrm>
          <a:prstGeom prst="rect">
            <a:avLst/>
          </a:prstGeom>
        </p:spPr>
      </p:pic>
    </p:spTree>
    <p:extLst>
      <p:ext uri="{BB962C8B-B14F-4D97-AF65-F5344CB8AC3E}">
        <p14:creationId xmlns:p14="http://schemas.microsoft.com/office/powerpoint/2010/main" val="24690007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F7A25-A93D-5F3B-5017-F7FADB695FBF}"/>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A2BF13C1-878A-B7C7-03EB-873DC1545665}"/>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68832129-C236-D685-C5D5-D744191B889A}"/>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E986E659-D8DB-DEA6-53D0-295293D2EE52}"/>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92A57548-BD23-C482-5F77-5E17B283C67F}"/>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C52A38FD-7C93-A9D7-586E-75AAAE92EA31}"/>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EC71D082-26D7-E801-3EF6-6336EABF05C0}"/>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Thanks to our donation supporters</a:t>
            </a:r>
          </a:p>
        </p:txBody>
      </p:sp>
      <p:pic>
        <p:nvPicPr>
          <p:cNvPr id="3" name="Picture 2" descr="A blue text on a black background&#10;&#10;AI-generated content may be incorrect.">
            <a:extLst>
              <a:ext uri="{FF2B5EF4-FFF2-40B4-BE49-F238E27FC236}">
                <a16:creationId xmlns:a16="http://schemas.microsoft.com/office/drawing/2014/main" id="{355AC623-132E-776B-E542-A8AE4C2D06B6}"/>
              </a:ext>
            </a:extLst>
          </p:cNvPr>
          <p:cNvPicPr>
            <a:picLocks noChangeAspect="1"/>
          </p:cNvPicPr>
          <p:nvPr/>
        </p:nvPicPr>
        <p:blipFill>
          <a:blip r:embed="rId6"/>
          <a:stretch>
            <a:fillRect/>
          </a:stretch>
        </p:blipFill>
        <p:spPr>
          <a:xfrm>
            <a:off x="1024117" y="2035703"/>
            <a:ext cx="2805298" cy="1055493"/>
          </a:xfrm>
          <a:prstGeom prst="rect">
            <a:avLst/>
          </a:prstGeom>
        </p:spPr>
      </p:pic>
      <p:pic>
        <p:nvPicPr>
          <p:cNvPr id="10" name="Picture 9" descr="A black text on a white background&#10;&#10;AI-generated content may be incorrect.">
            <a:extLst>
              <a:ext uri="{FF2B5EF4-FFF2-40B4-BE49-F238E27FC236}">
                <a16:creationId xmlns:a16="http://schemas.microsoft.com/office/drawing/2014/main" id="{8EE34D77-9B67-94C6-A566-746EE183E50B}"/>
              </a:ext>
            </a:extLst>
          </p:cNvPr>
          <p:cNvPicPr>
            <a:picLocks noChangeAspect="1"/>
          </p:cNvPicPr>
          <p:nvPr/>
        </p:nvPicPr>
        <p:blipFill>
          <a:blip r:embed="rId7"/>
          <a:stretch>
            <a:fillRect/>
          </a:stretch>
        </p:blipFill>
        <p:spPr>
          <a:xfrm>
            <a:off x="8423132" y="2204076"/>
            <a:ext cx="3340100" cy="914400"/>
          </a:xfrm>
          <a:prstGeom prst="rect">
            <a:avLst/>
          </a:prstGeom>
        </p:spPr>
      </p:pic>
      <p:pic>
        <p:nvPicPr>
          <p:cNvPr id="13" name="Picture 12" descr="A logo with text and a cartoon&#10;&#10;AI-generated content may be incorrect.">
            <a:extLst>
              <a:ext uri="{FF2B5EF4-FFF2-40B4-BE49-F238E27FC236}">
                <a16:creationId xmlns:a16="http://schemas.microsoft.com/office/drawing/2014/main" id="{1AD90CEA-291E-5656-9E0F-EFDD794DD235}"/>
              </a:ext>
            </a:extLst>
          </p:cNvPr>
          <p:cNvPicPr>
            <a:picLocks noChangeAspect="1"/>
          </p:cNvPicPr>
          <p:nvPr/>
        </p:nvPicPr>
        <p:blipFill>
          <a:blip r:embed="rId8"/>
          <a:stretch>
            <a:fillRect/>
          </a:stretch>
        </p:blipFill>
        <p:spPr>
          <a:xfrm>
            <a:off x="4556795" y="2030001"/>
            <a:ext cx="3165864" cy="1138600"/>
          </a:xfrm>
          <a:prstGeom prst="rect">
            <a:avLst/>
          </a:prstGeom>
        </p:spPr>
      </p:pic>
      <p:pic>
        <p:nvPicPr>
          <p:cNvPr id="15" name="Picture 14" descr="A logo for a crocodile adventure&#10;&#10;AI-generated content may be incorrect.">
            <a:extLst>
              <a:ext uri="{FF2B5EF4-FFF2-40B4-BE49-F238E27FC236}">
                <a16:creationId xmlns:a16="http://schemas.microsoft.com/office/drawing/2014/main" id="{4CB75359-CA88-5898-E65C-784977A96B93}"/>
              </a:ext>
            </a:extLst>
          </p:cNvPr>
          <p:cNvPicPr>
            <a:picLocks noChangeAspect="1"/>
          </p:cNvPicPr>
          <p:nvPr/>
        </p:nvPicPr>
        <p:blipFill>
          <a:blip r:embed="rId9"/>
          <a:stretch>
            <a:fillRect/>
          </a:stretch>
        </p:blipFill>
        <p:spPr>
          <a:xfrm>
            <a:off x="2737370" y="4079507"/>
            <a:ext cx="2159000" cy="1600200"/>
          </a:xfrm>
          <a:prstGeom prst="rect">
            <a:avLst/>
          </a:prstGeom>
        </p:spPr>
      </p:pic>
      <p:pic>
        <p:nvPicPr>
          <p:cNvPr id="17" name="Picture 16" descr="A logo of a train&#10;&#10;AI-generated content may be incorrect.">
            <a:extLst>
              <a:ext uri="{FF2B5EF4-FFF2-40B4-BE49-F238E27FC236}">
                <a16:creationId xmlns:a16="http://schemas.microsoft.com/office/drawing/2014/main" id="{0274E607-59E4-F7AD-CEE7-3DEF1B349625}"/>
              </a:ext>
            </a:extLst>
          </p:cNvPr>
          <p:cNvPicPr>
            <a:picLocks noChangeAspect="1"/>
          </p:cNvPicPr>
          <p:nvPr/>
        </p:nvPicPr>
        <p:blipFill>
          <a:blip r:embed="rId10"/>
          <a:srcRect l="10926" t="19635" r="13325" b="16861"/>
          <a:stretch>
            <a:fillRect/>
          </a:stretch>
        </p:blipFill>
        <p:spPr>
          <a:xfrm>
            <a:off x="6742961" y="4079507"/>
            <a:ext cx="2572119" cy="1723710"/>
          </a:xfrm>
          <a:prstGeom prst="rect">
            <a:avLst/>
          </a:prstGeom>
        </p:spPr>
      </p:pic>
    </p:spTree>
    <p:extLst>
      <p:ext uri="{BB962C8B-B14F-4D97-AF65-F5344CB8AC3E}">
        <p14:creationId xmlns:p14="http://schemas.microsoft.com/office/powerpoint/2010/main" val="19418249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C2258-CA8A-D467-7118-FE26C35B32A0}"/>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C1BCBBC6-8CF5-2F61-07B1-96B3EF2BBD11}"/>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09F92C64-14B2-4FB4-7B60-977A0C56E8D0}"/>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CE2CA34C-FA90-11F5-3778-8D99662CAD24}"/>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35A62D99-A3AD-A37D-8319-31AD62A19ECA}"/>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C17DC4B1-B59F-96F4-19F8-6457FAD557B8}"/>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E3B75AF9-FE50-6012-445A-C49E5D1C5F89}"/>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Special thanks to</a:t>
            </a:r>
          </a:p>
        </p:txBody>
      </p:sp>
      <p:pic>
        <p:nvPicPr>
          <p:cNvPr id="2" name="Picture 1" descr="A close-up of a logo&#10;&#10;AI-generated content may be incorrect.">
            <a:extLst>
              <a:ext uri="{FF2B5EF4-FFF2-40B4-BE49-F238E27FC236}">
                <a16:creationId xmlns:a16="http://schemas.microsoft.com/office/drawing/2014/main" id="{0D1D687C-1050-9C42-BFC7-2C7898914C0B}"/>
              </a:ext>
            </a:extLst>
          </p:cNvPr>
          <p:cNvPicPr>
            <a:picLocks noChangeAspect="1"/>
          </p:cNvPicPr>
          <p:nvPr/>
        </p:nvPicPr>
        <p:blipFill>
          <a:blip r:embed="rId6"/>
          <a:srcRect t="24477" b="23518"/>
          <a:stretch>
            <a:fillRect/>
          </a:stretch>
        </p:blipFill>
        <p:spPr>
          <a:xfrm>
            <a:off x="0" y="1678612"/>
            <a:ext cx="12192000" cy="3566488"/>
          </a:xfrm>
          <a:prstGeom prst="rect">
            <a:avLst/>
          </a:prstGeom>
        </p:spPr>
      </p:pic>
    </p:spTree>
    <p:extLst>
      <p:ext uri="{BB962C8B-B14F-4D97-AF65-F5344CB8AC3E}">
        <p14:creationId xmlns:p14="http://schemas.microsoft.com/office/powerpoint/2010/main" val="2183455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345D-344B-FA80-ABE9-1430D492E947}"/>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E4FB5782-66FB-5E8A-C8A1-6B34AE115FDF}"/>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38BDC5E5-0D87-22FF-D508-EDB5B29807F9}"/>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7ED42E7C-F6BD-DE6C-3C85-905ECF390A53}"/>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D5C0228F-5F82-4AA6-8216-7570D54C04FC}"/>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C7A09746-2430-2323-467C-F6260C01CEEE}"/>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3311AC4B-1F68-E6D0-9F11-14ED5E6D7A3B}"/>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3FF49D8F-424E-A368-7DD5-A453CB4C8FE8}"/>
              </a:ext>
            </a:extLst>
          </p:cNvPr>
          <p:cNvSpPr txBox="1">
            <a:spLocks/>
          </p:cNvSpPr>
          <p:nvPr/>
        </p:nvSpPr>
        <p:spPr>
          <a:xfrm>
            <a:off x="1468513" y="3825147"/>
            <a:ext cx="4837723"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base"/>
            <a:r>
              <a:rPr lang="en-AU" sz="4000" b="1" dirty="0">
                <a:latin typeface="+mn-lt"/>
              </a:rPr>
              <a:t>Welcome</a:t>
            </a:r>
            <a:r>
              <a:rPr lang="en-AU" sz="4900" b="1" dirty="0">
                <a:latin typeface="+mn-lt"/>
              </a:rPr>
              <a:t> </a:t>
            </a:r>
            <a:br>
              <a:rPr lang="en-AU" sz="4400" b="1" dirty="0">
                <a:latin typeface="+mn-lt"/>
              </a:rPr>
            </a:br>
            <a:r>
              <a:rPr lang="en-AU" sz="2800" dirty="0">
                <a:latin typeface="+mn-lt"/>
              </a:rPr>
              <a:t>Irene Clelland, CEO Arafmi</a:t>
            </a:r>
          </a:p>
        </p:txBody>
      </p:sp>
      <p:pic>
        <p:nvPicPr>
          <p:cNvPr id="10" name="Picture 9" descr="A person smiling at the camera&#10;&#10;Description automatically generated">
            <a:extLst>
              <a:ext uri="{FF2B5EF4-FFF2-40B4-BE49-F238E27FC236}">
                <a16:creationId xmlns:a16="http://schemas.microsoft.com/office/drawing/2014/main" id="{DAA39D68-091F-556E-04C1-1FBC5C11869B}"/>
              </a:ext>
            </a:extLst>
          </p:cNvPr>
          <p:cNvPicPr>
            <a:picLocks noChangeAspect="1"/>
          </p:cNvPicPr>
          <p:nvPr/>
        </p:nvPicPr>
        <p:blipFill>
          <a:blip r:embed="rId6"/>
          <a:stretch>
            <a:fillRect/>
          </a:stretch>
        </p:blipFill>
        <p:spPr>
          <a:xfrm>
            <a:off x="1561278" y="1972576"/>
            <a:ext cx="1763219" cy="1763219"/>
          </a:xfrm>
          <a:prstGeom prst="rect">
            <a:avLst/>
          </a:prstGeom>
        </p:spPr>
      </p:pic>
    </p:spTree>
    <p:extLst>
      <p:ext uri="{BB962C8B-B14F-4D97-AF65-F5344CB8AC3E}">
        <p14:creationId xmlns:p14="http://schemas.microsoft.com/office/powerpoint/2010/main" val="111014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D654C-ED92-538E-FDCE-A1780FBA85BF}"/>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E238B52E-134A-62E3-D141-3A1541AD0213}"/>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1B189720-593C-4B70-2954-BC4DDA3FC323}"/>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E93FF742-2AAD-E427-77CC-B3345838D987}"/>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8B7DAC7D-AFF9-527A-D952-9195AD17B496}"/>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53A1EA5E-5A48-4229-F58A-25A36C2D0604}"/>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5B093B84-DA59-D463-365B-6D0D19B2FAD8}"/>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8684ABF1-9561-D0F4-97C9-43F9FC697453}"/>
              </a:ext>
            </a:extLst>
          </p:cNvPr>
          <p:cNvSpPr txBox="1">
            <a:spLocks/>
          </p:cNvSpPr>
          <p:nvPr/>
        </p:nvSpPr>
        <p:spPr>
          <a:xfrm>
            <a:off x="921793" y="1415021"/>
            <a:ext cx="4132808" cy="686830"/>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Please welcome</a:t>
            </a:r>
          </a:p>
          <a:p>
            <a:pPr algn="l" fontAlgn="base"/>
            <a:endParaRPr lang="en-AU" sz="2800" dirty="0">
              <a:latin typeface="+mn-lt"/>
            </a:endParaRPr>
          </a:p>
        </p:txBody>
      </p:sp>
      <p:sp>
        <p:nvSpPr>
          <p:cNvPr id="17" name="TextBox 16">
            <a:extLst>
              <a:ext uri="{FF2B5EF4-FFF2-40B4-BE49-F238E27FC236}">
                <a16:creationId xmlns:a16="http://schemas.microsoft.com/office/drawing/2014/main" id="{17E26768-AF68-29DE-485F-3C1C9E04088C}"/>
              </a:ext>
            </a:extLst>
          </p:cNvPr>
          <p:cNvSpPr txBox="1"/>
          <p:nvPr/>
        </p:nvSpPr>
        <p:spPr>
          <a:xfrm>
            <a:off x="3086099" y="2425172"/>
            <a:ext cx="4775200" cy="646331"/>
          </a:xfrm>
          <a:prstGeom prst="rect">
            <a:avLst/>
          </a:prstGeom>
          <a:noFill/>
        </p:spPr>
        <p:txBody>
          <a:bodyPr wrap="square" rtlCol="0">
            <a:spAutoFit/>
          </a:bodyPr>
          <a:lstStyle/>
          <a:p>
            <a:pPr algn="r"/>
            <a:r>
              <a:rPr lang="en-US" b="1" dirty="0">
                <a:latin typeface="Lato" panose="020F0502020204030203" pitchFamily="34" charset="77"/>
              </a:rPr>
              <a:t>Ivan </a:t>
            </a:r>
            <a:r>
              <a:rPr lang="en-US" b="1" dirty="0" err="1">
                <a:latin typeface="Lato" panose="020F0502020204030203" pitchFamily="34" charset="77"/>
              </a:rPr>
              <a:t>Frkovic</a:t>
            </a:r>
            <a:r>
              <a:rPr lang="en-US" b="1" dirty="0">
                <a:latin typeface="Lato" panose="020F0502020204030203" pitchFamily="34" charset="77"/>
              </a:rPr>
              <a:t> </a:t>
            </a:r>
          </a:p>
          <a:p>
            <a:pPr algn="r"/>
            <a:r>
              <a:rPr lang="en-US" dirty="0">
                <a:latin typeface="Lato" panose="020F0502020204030203" pitchFamily="34" charset="77"/>
              </a:rPr>
              <a:t>Queensland Mental Health Commissioner</a:t>
            </a:r>
          </a:p>
        </p:txBody>
      </p:sp>
      <p:sp>
        <p:nvSpPr>
          <p:cNvPr id="18" name="TextBox 17">
            <a:extLst>
              <a:ext uri="{FF2B5EF4-FFF2-40B4-BE49-F238E27FC236}">
                <a16:creationId xmlns:a16="http://schemas.microsoft.com/office/drawing/2014/main" id="{11B8DC22-896B-2C6D-D366-368E9E789FE4}"/>
              </a:ext>
            </a:extLst>
          </p:cNvPr>
          <p:cNvSpPr txBox="1"/>
          <p:nvPr/>
        </p:nvSpPr>
        <p:spPr>
          <a:xfrm>
            <a:off x="2515709" y="3817040"/>
            <a:ext cx="5345590" cy="646331"/>
          </a:xfrm>
          <a:prstGeom prst="rect">
            <a:avLst/>
          </a:prstGeom>
          <a:noFill/>
        </p:spPr>
        <p:txBody>
          <a:bodyPr wrap="square" rtlCol="0">
            <a:spAutoFit/>
          </a:bodyPr>
          <a:lstStyle/>
          <a:p>
            <a:pPr algn="r"/>
            <a:r>
              <a:rPr lang="en-US" b="1" dirty="0">
                <a:latin typeface="Lato" panose="020F0502020204030203" pitchFamily="34" charset="77"/>
              </a:rPr>
              <a:t>Katrina Armstrong</a:t>
            </a:r>
          </a:p>
          <a:p>
            <a:pPr algn="r"/>
            <a:r>
              <a:rPr lang="en-AU" dirty="0">
                <a:latin typeface="Lato" panose="020F0502020204030203" pitchFamily="34" charset="77"/>
              </a:rPr>
              <a:t>Executive Officer, Mental Health Carers Australia</a:t>
            </a:r>
          </a:p>
        </p:txBody>
      </p:sp>
      <p:sp>
        <p:nvSpPr>
          <p:cNvPr id="19" name="TextBox 18">
            <a:extLst>
              <a:ext uri="{FF2B5EF4-FFF2-40B4-BE49-F238E27FC236}">
                <a16:creationId xmlns:a16="http://schemas.microsoft.com/office/drawing/2014/main" id="{DA3DF9FB-FEC2-154D-8F03-55E41CF1F841}"/>
              </a:ext>
            </a:extLst>
          </p:cNvPr>
          <p:cNvSpPr txBox="1"/>
          <p:nvPr/>
        </p:nvSpPr>
        <p:spPr>
          <a:xfrm>
            <a:off x="2096541" y="5208908"/>
            <a:ext cx="5764758" cy="646331"/>
          </a:xfrm>
          <a:prstGeom prst="rect">
            <a:avLst/>
          </a:prstGeom>
          <a:noFill/>
        </p:spPr>
        <p:txBody>
          <a:bodyPr wrap="square" rtlCol="0">
            <a:spAutoFit/>
          </a:bodyPr>
          <a:lstStyle/>
          <a:p>
            <a:pPr algn="r"/>
            <a:r>
              <a:rPr lang="en-US" b="1" dirty="0">
                <a:latin typeface="Lato" panose="020F0502020204030203" pitchFamily="34" charset="77"/>
              </a:rPr>
              <a:t>Simon </a:t>
            </a:r>
            <a:r>
              <a:rPr lang="en-US" b="1" dirty="0" err="1">
                <a:latin typeface="Lato" panose="020F0502020204030203" pitchFamily="34" charset="77"/>
              </a:rPr>
              <a:t>Katterl</a:t>
            </a:r>
            <a:endParaRPr lang="en-US" b="1" dirty="0">
              <a:latin typeface="Lato" panose="020F0502020204030203" pitchFamily="34" charset="77"/>
            </a:endParaRPr>
          </a:p>
          <a:p>
            <a:pPr algn="r"/>
            <a:r>
              <a:rPr lang="en-AU" dirty="0">
                <a:latin typeface="Lato" panose="020F0502020204030203" pitchFamily="34" charset="77"/>
              </a:rPr>
              <a:t>CEO, Mental Health Lived Experience Peak Queensland</a:t>
            </a:r>
          </a:p>
        </p:txBody>
      </p:sp>
      <p:pic>
        <p:nvPicPr>
          <p:cNvPr id="20" name="Picture 19" descr="A person in a suit and tie&#10;&#10;Description automatically generated">
            <a:extLst>
              <a:ext uri="{FF2B5EF4-FFF2-40B4-BE49-F238E27FC236}">
                <a16:creationId xmlns:a16="http://schemas.microsoft.com/office/drawing/2014/main" id="{859D2106-8BF9-DBCC-D0A2-422F1C0590E2}"/>
              </a:ext>
            </a:extLst>
          </p:cNvPr>
          <p:cNvPicPr>
            <a:picLocks noChangeAspect="1"/>
          </p:cNvPicPr>
          <p:nvPr/>
        </p:nvPicPr>
        <p:blipFill>
          <a:blip r:embed="rId6"/>
          <a:stretch>
            <a:fillRect/>
          </a:stretch>
        </p:blipFill>
        <p:spPr>
          <a:xfrm>
            <a:off x="8516045" y="2101851"/>
            <a:ext cx="1290058" cy="1290058"/>
          </a:xfrm>
          <a:prstGeom prst="rect">
            <a:avLst/>
          </a:prstGeom>
        </p:spPr>
      </p:pic>
      <p:pic>
        <p:nvPicPr>
          <p:cNvPr id="21" name="Picture 20">
            <a:extLst>
              <a:ext uri="{FF2B5EF4-FFF2-40B4-BE49-F238E27FC236}">
                <a16:creationId xmlns:a16="http://schemas.microsoft.com/office/drawing/2014/main" id="{77EF4233-0DE6-1BF0-2BD3-CE7F2E488D32}"/>
              </a:ext>
            </a:extLst>
          </p:cNvPr>
          <p:cNvPicPr>
            <a:picLocks noChangeAspect="1"/>
          </p:cNvPicPr>
          <p:nvPr/>
        </p:nvPicPr>
        <p:blipFill>
          <a:blip r:embed="rId7"/>
          <a:srcRect l="-335" t="4123" r="335" b="29129"/>
          <a:stretch>
            <a:fillRect/>
          </a:stretch>
        </p:blipFill>
        <p:spPr>
          <a:xfrm>
            <a:off x="8516045" y="4888503"/>
            <a:ext cx="1290058" cy="1290058"/>
          </a:xfrm>
          <a:prstGeom prst="ellipse">
            <a:avLst/>
          </a:prstGeom>
        </p:spPr>
      </p:pic>
      <p:pic>
        <p:nvPicPr>
          <p:cNvPr id="22" name="Picture 21" descr="A close-up of a person smiling&#10;&#10;Description automatically generated">
            <a:extLst>
              <a:ext uri="{FF2B5EF4-FFF2-40B4-BE49-F238E27FC236}">
                <a16:creationId xmlns:a16="http://schemas.microsoft.com/office/drawing/2014/main" id="{85A9D11E-CC69-0CB4-014E-8BB686B00787}"/>
              </a:ext>
            </a:extLst>
          </p:cNvPr>
          <p:cNvPicPr>
            <a:picLocks noChangeAspect="1"/>
          </p:cNvPicPr>
          <p:nvPr/>
        </p:nvPicPr>
        <p:blipFill>
          <a:blip r:embed="rId8"/>
          <a:stretch>
            <a:fillRect/>
          </a:stretch>
        </p:blipFill>
        <p:spPr>
          <a:xfrm>
            <a:off x="8467222" y="3462490"/>
            <a:ext cx="1387704" cy="1355432"/>
          </a:xfrm>
          <a:prstGeom prst="rect">
            <a:avLst/>
          </a:prstGeom>
        </p:spPr>
      </p:pic>
    </p:spTree>
    <p:extLst>
      <p:ext uri="{BB962C8B-B14F-4D97-AF65-F5344CB8AC3E}">
        <p14:creationId xmlns:p14="http://schemas.microsoft.com/office/powerpoint/2010/main" val="3959114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E5A00-6852-FE5A-7BBE-0F7EB0888256}"/>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06010848-1364-631D-8060-6E951F387576}"/>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74079502-A53E-2103-7B60-DCEC2DEF39D0}"/>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234198F1-B47F-5494-4DB6-114BD990B2B3}"/>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E5FA20A6-9A6D-0E75-B99F-D64C41BF2569}"/>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AA07ED0B-29F4-B096-07D5-49F897EFCB2C}"/>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C904ABB1-B1DB-25FC-45DE-57F5D56136BF}"/>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41134F1A-466A-C65D-02F5-F0DA6FDE79AD}"/>
              </a:ext>
            </a:extLst>
          </p:cNvPr>
          <p:cNvSpPr txBox="1">
            <a:spLocks/>
          </p:cNvSpPr>
          <p:nvPr/>
        </p:nvSpPr>
        <p:spPr>
          <a:xfrm>
            <a:off x="921792" y="1513669"/>
            <a:ext cx="4132808" cy="686830"/>
          </a:xfrm>
          <a:prstGeom prst="rect">
            <a:avLst/>
          </a:prstGeom>
          <a:effectLst/>
        </p:spPr>
        <p:txBody>
          <a:bodyPr vert="horz" lIns="91440" tIns="45720" rIns="91440" bIns="45720" rtlCol="0" anchor="t">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Questions &amp; Answers</a:t>
            </a:r>
          </a:p>
          <a:p>
            <a:pPr algn="l" fontAlgn="base"/>
            <a:endParaRPr lang="en-AU" sz="2800" dirty="0">
              <a:latin typeface="+mn-lt"/>
            </a:endParaRPr>
          </a:p>
        </p:txBody>
      </p:sp>
      <p:sp>
        <p:nvSpPr>
          <p:cNvPr id="17" name="TextBox 16">
            <a:extLst>
              <a:ext uri="{FF2B5EF4-FFF2-40B4-BE49-F238E27FC236}">
                <a16:creationId xmlns:a16="http://schemas.microsoft.com/office/drawing/2014/main" id="{16BC54B4-4BE5-E55F-F077-E1376A22A945}"/>
              </a:ext>
            </a:extLst>
          </p:cNvPr>
          <p:cNvSpPr txBox="1"/>
          <p:nvPr/>
        </p:nvSpPr>
        <p:spPr>
          <a:xfrm>
            <a:off x="1544112" y="5154229"/>
            <a:ext cx="646659" cy="369332"/>
          </a:xfrm>
          <a:prstGeom prst="rect">
            <a:avLst/>
          </a:prstGeom>
          <a:noFill/>
        </p:spPr>
        <p:txBody>
          <a:bodyPr wrap="square" rtlCol="0">
            <a:spAutoFit/>
          </a:bodyPr>
          <a:lstStyle/>
          <a:p>
            <a:r>
              <a:rPr lang="en-US" dirty="0">
                <a:latin typeface="Lato" panose="020F0502020204030203" pitchFamily="34" charset="77"/>
              </a:rPr>
              <a:t>Ivan</a:t>
            </a:r>
          </a:p>
        </p:txBody>
      </p:sp>
      <p:sp>
        <p:nvSpPr>
          <p:cNvPr id="18" name="TextBox 17">
            <a:extLst>
              <a:ext uri="{FF2B5EF4-FFF2-40B4-BE49-F238E27FC236}">
                <a16:creationId xmlns:a16="http://schemas.microsoft.com/office/drawing/2014/main" id="{EDE26CFF-F2B7-A691-5368-47BF98DC1E6D}"/>
              </a:ext>
            </a:extLst>
          </p:cNvPr>
          <p:cNvSpPr txBox="1"/>
          <p:nvPr/>
        </p:nvSpPr>
        <p:spPr>
          <a:xfrm>
            <a:off x="5728221" y="5154229"/>
            <a:ext cx="1014959" cy="369332"/>
          </a:xfrm>
          <a:prstGeom prst="rect">
            <a:avLst/>
          </a:prstGeom>
          <a:noFill/>
        </p:spPr>
        <p:txBody>
          <a:bodyPr wrap="square" rtlCol="0">
            <a:spAutoFit/>
          </a:bodyPr>
          <a:lstStyle/>
          <a:p>
            <a:r>
              <a:rPr lang="en-US" dirty="0">
                <a:latin typeface="Lato" panose="020F0502020204030203" pitchFamily="34" charset="77"/>
              </a:rPr>
              <a:t>Katrina</a:t>
            </a:r>
            <a:endParaRPr lang="en-AU" dirty="0">
              <a:latin typeface="Lato" panose="020F0502020204030203" pitchFamily="34" charset="77"/>
            </a:endParaRPr>
          </a:p>
        </p:txBody>
      </p:sp>
      <p:sp>
        <p:nvSpPr>
          <p:cNvPr id="19" name="TextBox 18">
            <a:extLst>
              <a:ext uri="{FF2B5EF4-FFF2-40B4-BE49-F238E27FC236}">
                <a16:creationId xmlns:a16="http://schemas.microsoft.com/office/drawing/2014/main" id="{6800E230-44ED-1A79-FDF7-E2E59CA4198E}"/>
              </a:ext>
            </a:extLst>
          </p:cNvPr>
          <p:cNvSpPr txBox="1"/>
          <p:nvPr/>
        </p:nvSpPr>
        <p:spPr>
          <a:xfrm>
            <a:off x="10280629" y="5154229"/>
            <a:ext cx="919709" cy="369332"/>
          </a:xfrm>
          <a:prstGeom prst="rect">
            <a:avLst/>
          </a:prstGeom>
          <a:noFill/>
        </p:spPr>
        <p:txBody>
          <a:bodyPr wrap="square" rtlCol="0">
            <a:spAutoFit/>
          </a:bodyPr>
          <a:lstStyle/>
          <a:p>
            <a:r>
              <a:rPr lang="en-US" dirty="0">
                <a:latin typeface="Lato" panose="020F0502020204030203" pitchFamily="34" charset="77"/>
              </a:rPr>
              <a:t>Simon</a:t>
            </a:r>
            <a:endParaRPr lang="en-AU" dirty="0">
              <a:latin typeface="Lato" panose="020F0502020204030203" pitchFamily="34" charset="77"/>
            </a:endParaRPr>
          </a:p>
        </p:txBody>
      </p:sp>
      <p:pic>
        <p:nvPicPr>
          <p:cNvPr id="3" name="Picture 2" descr="A person in a suit and tie&#10;&#10;Description automatically generated">
            <a:extLst>
              <a:ext uri="{FF2B5EF4-FFF2-40B4-BE49-F238E27FC236}">
                <a16:creationId xmlns:a16="http://schemas.microsoft.com/office/drawing/2014/main" id="{C970DB86-7F33-079E-C6D3-2E8CC18EDC1D}"/>
              </a:ext>
            </a:extLst>
          </p:cNvPr>
          <p:cNvPicPr>
            <a:picLocks noChangeAspect="1"/>
          </p:cNvPicPr>
          <p:nvPr/>
        </p:nvPicPr>
        <p:blipFill>
          <a:blip r:embed="rId6"/>
          <a:stretch>
            <a:fillRect/>
          </a:stretch>
        </p:blipFill>
        <p:spPr>
          <a:xfrm>
            <a:off x="985831" y="2894283"/>
            <a:ext cx="1763219" cy="1763219"/>
          </a:xfrm>
          <a:prstGeom prst="rect">
            <a:avLst/>
          </a:prstGeom>
        </p:spPr>
      </p:pic>
      <p:pic>
        <p:nvPicPr>
          <p:cNvPr id="5" name="Picture 4">
            <a:extLst>
              <a:ext uri="{FF2B5EF4-FFF2-40B4-BE49-F238E27FC236}">
                <a16:creationId xmlns:a16="http://schemas.microsoft.com/office/drawing/2014/main" id="{61774D0E-64CB-FAF9-CF3E-967476300ECC}"/>
              </a:ext>
            </a:extLst>
          </p:cNvPr>
          <p:cNvPicPr>
            <a:picLocks noChangeAspect="1"/>
          </p:cNvPicPr>
          <p:nvPr/>
        </p:nvPicPr>
        <p:blipFill>
          <a:blip r:embed="rId7"/>
          <a:srcRect l="-335" t="4123" r="335" b="29129"/>
          <a:stretch>
            <a:fillRect/>
          </a:stretch>
        </p:blipFill>
        <p:spPr>
          <a:xfrm>
            <a:off x="9763146" y="2881892"/>
            <a:ext cx="1763219" cy="1763219"/>
          </a:xfrm>
          <a:prstGeom prst="ellipse">
            <a:avLst/>
          </a:prstGeom>
        </p:spPr>
      </p:pic>
      <p:pic>
        <p:nvPicPr>
          <p:cNvPr id="10" name="Picture 9" descr="A close-up of a person smiling&#10;&#10;Description automatically generated">
            <a:extLst>
              <a:ext uri="{FF2B5EF4-FFF2-40B4-BE49-F238E27FC236}">
                <a16:creationId xmlns:a16="http://schemas.microsoft.com/office/drawing/2014/main" id="{0F287C94-77AB-BB3F-6777-AC0958A32769}"/>
              </a:ext>
            </a:extLst>
          </p:cNvPr>
          <p:cNvPicPr>
            <a:picLocks noChangeAspect="1"/>
          </p:cNvPicPr>
          <p:nvPr/>
        </p:nvPicPr>
        <p:blipFill>
          <a:blip r:embed="rId8"/>
          <a:stretch>
            <a:fillRect/>
          </a:stretch>
        </p:blipFill>
        <p:spPr>
          <a:xfrm>
            <a:off x="5147660" y="2881892"/>
            <a:ext cx="1896680" cy="1852571"/>
          </a:xfrm>
          <a:prstGeom prst="rect">
            <a:avLst/>
          </a:prstGeom>
        </p:spPr>
      </p:pic>
    </p:spTree>
    <p:extLst>
      <p:ext uri="{BB962C8B-B14F-4D97-AF65-F5344CB8AC3E}">
        <p14:creationId xmlns:p14="http://schemas.microsoft.com/office/powerpoint/2010/main" val="2192425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56AF3-5997-C98C-816E-6C6EBAD2C083}"/>
            </a:ext>
          </a:extLst>
        </p:cNvPr>
        <p:cNvGrpSpPr/>
        <p:nvPr/>
      </p:nvGrpSpPr>
      <p:grpSpPr>
        <a:xfrm>
          <a:off x="0" y="0"/>
          <a:ext cx="0" cy="0"/>
          <a:chOff x="0" y="0"/>
          <a:chExt cx="0" cy="0"/>
        </a:xfrm>
      </p:grpSpPr>
      <p:pic>
        <p:nvPicPr>
          <p:cNvPr id="4" name="Picture 3" descr="A red yellow and black circle&#10;&#10;AI-generated content may be incorrect.">
            <a:extLst>
              <a:ext uri="{FF2B5EF4-FFF2-40B4-BE49-F238E27FC236}">
                <a16:creationId xmlns:a16="http://schemas.microsoft.com/office/drawing/2014/main" id="{58AC1200-D311-31FF-CC3F-2E871C964E9E}"/>
              </a:ext>
            </a:extLst>
          </p:cNvPr>
          <p:cNvPicPr>
            <a:picLocks noChangeAspect="1"/>
          </p:cNvPicPr>
          <p:nvPr/>
        </p:nvPicPr>
        <p:blipFill>
          <a:blip r:embed="rId3"/>
          <a:stretch>
            <a:fillRect/>
          </a:stretch>
        </p:blipFill>
        <p:spPr>
          <a:xfrm>
            <a:off x="-473054" y="-531188"/>
            <a:ext cx="2247900" cy="2209800"/>
          </a:xfrm>
          <a:prstGeom prst="rect">
            <a:avLst/>
          </a:prstGeom>
        </p:spPr>
      </p:pic>
      <p:pic>
        <p:nvPicPr>
          <p:cNvPr id="6" name="Picture 5">
            <a:extLst>
              <a:ext uri="{FF2B5EF4-FFF2-40B4-BE49-F238E27FC236}">
                <a16:creationId xmlns:a16="http://schemas.microsoft.com/office/drawing/2014/main" id="{30D383DC-CDD7-CC9D-0731-951B0CCD58BA}"/>
              </a:ext>
            </a:extLst>
          </p:cNvPr>
          <p:cNvPicPr>
            <a:picLocks noChangeAspect="1"/>
          </p:cNvPicPr>
          <p:nvPr/>
        </p:nvPicPr>
        <p:blipFill>
          <a:blip r:embed="rId4"/>
          <a:stretch>
            <a:fillRect/>
          </a:stretch>
        </p:blipFill>
        <p:spPr>
          <a:xfrm>
            <a:off x="-66532" y="6246224"/>
            <a:ext cx="5914882" cy="540789"/>
          </a:xfrm>
          <a:prstGeom prst="rect">
            <a:avLst/>
          </a:prstGeom>
        </p:spPr>
      </p:pic>
      <p:pic>
        <p:nvPicPr>
          <p:cNvPr id="7" name="Picture 6">
            <a:extLst>
              <a:ext uri="{FF2B5EF4-FFF2-40B4-BE49-F238E27FC236}">
                <a16:creationId xmlns:a16="http://schemas.microsoft.com/office/drawing/2014/main" id="{0CB0E5E1-D84B-B6C8-C250-21C0BDDC1C7D}"/>
              </a:ext>
            </a:extLst>
          </p:cNvPr>
          <p:cNvPicPr>
            <a:picLocks noChangeAspect="1"/>
          </p:cNvPicPr>
          <p:nvPr/>
        </p:nvPicPr>
        <p:blipFill>
          <a:blip r:embed="rId4"/>
          <a:stretch>
            <a:fillRect/>
          </a:stretch>
        </p:blipFill>
        <p:spPr>
          <a:xfrm>
            <a:off x="5848350" y="6246224"/>
            <a:ext cx="5914882" cy="540789"/>
          </a:xfrm>
          <a:prstGeom prst="rect">
            <a:avLst/>
          </a:prstGeom>
        </p:spPr>
      </p:pic>
      <p:pic>
        <p:nvPicPr>
          <p:cNvPr id="8" name="Picture 7">
            <a:extLst>
              <a:ext uri="{FF2B5EF4-FFF2-40B4-BE49-F238E27FC236}">
                <a16:creationId xmlns:a16="http://schemas.microsoft.com/office/drawing/2014/main" id="{02859F12-105C-28D1-15C4-0A63E75E7FCF}"/>
              </a:ext>
            </a:extLst>
          </p:cNvPr>
          <p:cNvPicPr>
            <a:picLocks noChangeAspect="1"/>
          </p:cNvPicPr>
          <p:nvPr/>
        </p:nvPicPr>
        <p:blipFill>
          <a:blip r:embed="rId4"/>
          <a:stretch>
            <a:fillRect/>
          </a:stretch>
        </p:blipFill>
        <p:spPr>
          <a:xfrm>
            <a:off x="11763232" y="6246224"/>
            <a:ext cx="5914882" cy="540789"/>
          </a:xfrm>
          <a:prstGeom prst="rect">
            <a:avLst/>
          </a:prstGeom>
        </p:spPr>
      </p:pic>
      <p:pic>
        <p:nvPicPr>
          <p:cNvPr id="9" name="Picture 8" descr="A green tree with text on a black background&#10;&#10;AI-generated content may be incorrect.">
            <a:extLst>
              <a:ext uri="{FF2B5EF4-FFF2-40B4-BE49-F238E27FC236}">
                <a16:creationId xmlns:a16="http://schemas.microsoft.com/office/drawing/2014/main" id="{55019FC2-D7FC-D94E-CCEF-05A6DDCBA26D}"/>
              </a:ext>
            </a:extLst>
          </p:cNvPr>
          <p:cNvPicPr>
            <a:picLocks noChangeAspect="1"/>
          </p:cNvPicPr>
          <p:nvPr/>
        </p:nvPicPr>
        <p:blipFill>
          <a:blip r:embed="rId5"/>
          <a:stretch>
            <a:fillRect/>
          </a:stretch>
        </p:blipFill>
        <p:spPr>
          <a:xfrm>
            <a:off x="10800240" y="217082"/>
            <a:ext cx="1150459" cy="1197938"/>
          </a:xfrm>
          <a:prstGeom prst="rect">
            <a:avLst/>
          </a:prstGeom>
        </p:spPr>
      </p:pic>
      <p:sp>
        <p:nvSpPr>
          <p:cNvPr id="12" name="TextBox 11">
            <a:extLst>
              <a:ext uri="{FF2B5EF4-FFF2-40B4-BE49-F238E27FC236}">
                <a16:creationId xmlns:a16="http://schemas.microsoft.com/office/drawing/2014/main" id="{14DB2EAA-9A1A-29EA-FB9B-C9326A5634FA}"/>
              </a:ext>
            </a:extLst>
          </p:cNvPr>
          <p:cNvSpPr txBox="1"/>
          <p:nvPr/>
        </p:nvSpPr>
        <p:spPr>
          <a:xfrm>
            <a:off x="921792" y="708395"/>
            <a:ext cx="7949157" cy="584775"/>
          </a:xfrm>
          <a:prstGeom prst="rect">
            <a:avLst/>
          </a:prstGeom>
          <a:noFill/>
        </p:spPr>
        <p:txBody>
          <a:bodyPr wrap="square" rtlCol="0">
            <a:spAutoFit/>
          </a:bodyPr>
          <a:lstStyle/>
          <a:p>
            <a:r>
              <a:rPr lang="en-US" sz="3200" b="1" dirty="0">
                <a:latin typeface="Lato" panose="020F0502020204030203" pitchFamily="34" charset="77"/>
              </a:rPr>
              <a:t>Mental Health Carer Forum</a:t>
            </a:r>
          </a:p>
        </p:txBody>
      </p:sp>
      <p:sp>
        <p:nvSpPr>
          <p:cNvPr id="2" name="Title 1">
            <a:extLst>
              <a:ext uri="{FF2B5EF4-FFF2-40B4-BE49-F238E27FC236}">
                <a16:creationId xmlns:a16="http://schemas.microsoft.com/office/drawing/2014/main" id="{2BF3732A-4316-9B64-5217-7C5715428E0F}"/>
              </a:ext>
            </a:extLst>
          </p:cNvPr>
          <p:cNvSpPr txBox="1">
            <a:spLocks/>
          </p:cNvSpPr>
          <p:nvPr/>
        </p:nvSpPr>
        <p:spPr>
          <a:xfrm>
            <a:off x="1514233" y="2936872"/>
            <a:ext cx="7731367" cy="1360217"/>
          </a:xfrm>
          <a:prstGeom prst="rect">
            <a:avLst/>
          </a:prstGeom>
          <a:effectLst/>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4000" b="1" dirty="0">
                <a:latin typeface="Lato" panose="020F0502020204030203" pitchFamily="34" charset="77"/>
              </a:rPr>
              <a:t>Morning Tea</a:t>
            </a:r>
            <a:br>
              <a:rPr lang="en-AU" sz="4400" b="1" dirty="0">
                <a:latin typeface="Lato" panose="020F0502020204030203" pitchFamily="34" charset="77"/>
              </a:rPr>
            </a:br>
            <a:r>
              <a:rPr lang="en-AU" sz="3000" dirty="0">
                <a:latin typeface="Lato" panose="020F0502020204030203" pitchFamily="34" charset="77"/>
              </a:rPr>
              <a:t>Session 2 starts at 11:30am</a:t>
            </a:r>
          </a:p>
          <a:p>
            <a:pPr algn="l" fontAlgn="base"/>
            <a:endParaRPr lang="en-AU" sz="2800" dirty="0">
              <a:latin typeface="+mn-lt"/>
            </a:endParaRPr>
          </a:p>
        </p:txBody>
      </p:sp>
    </p:spTree>
    <p:extLst>
      <p:ext uri="{BB962C8B-B14F-4D97-AF65-F5344CB8AC3E}">
        <p14:creationId xmlns:p14="http://schemas.microsoft.com/office/powerpoint/2010/main" val="10061722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314c7c0-f1e3-4a4b-a757-99ecdb06a669">
      <Terms xmlns="http://schemas.microsoft.com/office/infopath/2007/PartnerControls"/>
    </lcf76f155ced4ddcb4097134ff3c332f>
    <TaxCatchAll xmlns="e30cf317-d4a6-472f-8645-46dc70bc9f4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36B0DAFDFDF0A449471A050B07216A2" ma:contentTypeVersion="18" ma:contentTypeDescription="Create a new document." ma:contentTypeScope="" ma:versionID="98af7113ce489f50c8e5fd5bafe82158">
  <xsd:schema xmlns:xsd="http://www.w3.org/2001/XMLSchema" xmlns:xs="http://www.w3.org/2001/XMLSchema" xmlns:p="http://schemas.microsoft.com/office/2006/metadata/properties" xmlns:ns2="f314c7c0-f1e3-4a4b-a757-99ecdb06a669" xmlns:ns3="e30cf317-d4a6-472f-8645-46dc70bc9f4b" targetNamespace="http://schemas.microsoft.com/office/2006/metadata/properties" ma:root="true" ma:fieldsID="76ba4a9ca402c72e5a5388272d5f09e8" ns2:_="" ns3:_="">
    <xsd:import namespace="f314c7c0-f1e3-4a4b-a757-99ecdb06a669"/>
    <xsd:import namespace="e30cf317-d4a6-472f-8645-46dc70bc9f4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14c7c0-f1e3-4a4b-a757-99ecdb06a6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fe34205-37db-4171-83ba-ac20ce2631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0cf317-d4a6-472f-8645-46dc70bc9f4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348e40c-5180-4592-a665-fa7fac44cf55}" ma:internalName="TaxCatchAll" ma:showField="CatchAllData" ma:web="e30cf317-d4a6-472f-8645-46dc70bc9f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0AB5D7-0D17-42A5-AFA3-D97BFFBB1D76}">
  <ds:schemaRefs>
    <ds:schemaRef ds:uri="http://purl.org/dc/dcmitype/"/>
    <ds:schemaRef ds:uri="http://schemas.microsoft.com/office/2006/documentManagement/types"/>
    <ds:schemaRef ds:uri="http://purl.org/dc/elements/1.1/"/>
    <ds:schemaRef ds:uri="http://schemas.microsoft.com/office/2006/metadata/properties"/>
    <ds:schemaRef ds:uri="http://www.w3.org/XML/1998/namespace"/>
    <ds:schemaRef ds:uri="http://purl.org/dc/terms/"/>
    <ds:schemaRef ds:uri="http://schemas.microsoft.com/office/infopath/2007/PartnerControls"/>
    <ds:schemaRef ds:uri="http://schemas.openxmlformats.org/package/2006/metadata/core-properties"/>
    <ds:schemaRef ds:uri="e30cf317-d4a6-472f-8645-46dc70bc9f4b"/>
    <ds:schemaRef ds:uri="f314c7c0-f1e3-4a4b-a757-99ecdb06a669"/>
  </ds:schemaRefs>
</ds:datastoreItem>
</file>

<file path=customXml/itemProps2.xml><?xml version="1.0" encoding="utf-8"?>
<ds:datastoreItem xmlns:ds="http://schemas.openxmlformats.org/officeDocument/2006/customXml" ds:itemID="{456A2C0C-5D32-4FB5-BFC5-917ED9AD621F}">
  <ds:schemaRefs>
    <ds:schemaRef ds:uri="http://schemas.microsoft.com/sharepoint/v3/contenttype/forms"/>
  </ds:schemaRefs>
</ds:datastoreItem>
</file>

<file path=customXml/itemProps3.xml><?xml version="1.0" encoding="utf-8"?>
<ds:datastoreItem xmlns:ds="http://schemas.openxmlformats.org/officeDocument/2006/customXml" ds:itemID="{A5345230-6F64-4EC3-B9F4-1D82A4A7B29F}"/>
</file>

<file path=docProps/app.xml><?xml version="1.0" encoding="utf-8"?>
<Properties xmlns="http://schemas.openxmlformats.org/officeDocument/2006/extended-properties" xmlns:vt="http://schemas.openxmlformats.org/officeDocument/2006/docPropsVTypes">
  <TotalTime>8735</TotalTime>
  <Words>2814</Words>
  <Application>Microsoft Macintosh PowerPoint</Application>
  <PresentationFormat>Widescreen</PresentationFormat>
  <Paragraphs>361</Paragraphs>
  <Slides>58</Slides>
  <Notes>56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Arial</vt:lpstr>
      <vt:lpstr>Calibri</vt:lpstr>
      <vt:lpstr>Calibri Light</vt:lpstr>
      <vt:lpstr>Helvetica</vt:lpstr>
      <vt:lpstr>Lato</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 for today: </vt:lpstr>
      <vt:lpstr>A carer is someone who helps a family member or friend with … </vt:lpstr>
      <vt:lpstr>Popular myths that may stop someone seeing themselves as a carer and seeking support:  </vt:lpstr>
      <vt:lpstr>What is Carer Gateway?</vt:lpstr>
      <vt:lpstr>Who delivers  Carer Gateway  services in my area? </vt:lpstr>
      <vt:lpstr>Wellways  Carer Gateway</vt:lpstr>
      <vt:lpstr>PowerPoint Presentation</vt:lpstr>
      <vt:lpstr>PowerPoint Presentation</vt:lpstr>
      <vt:lpstr>PowerPoint Presentation</vt:lpstr>
      <vt:lpstr>PowerPoint Presentation</vt:lpstr>
      <vt:lpstr>PowerPoint Presentation</vt:lpstr>
      <vt:lpstr>What's in the coaching sessions?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lpstr>Wellways</vt:lpstr>
      <vt:lpstr>PowerPoint Presentation</vt:lpstr>
      <vt:lpstr>What services are available  through Carer Gateway?</vt:lpstr>
      <vt:lpstr>Counselling</vt:lpstr>
      <vt:lpstr>In-Person Peer Support</vt:lpstr>
      <vt:lpstr>In-Person Coaching</vt:lpstr>
      <vt:lpstr>Tailored Support Packages </vt:lpstr>
      <vt:lpstr>Emergency Respite</vt:lpstr>
      <vt:lpstr>Cairns Carer Hub </vt:lpstr>
      <vt:lpstr>PowerPoint Presentation</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Zummo</dc:creator>
  <cp:lastModifiedBy>Richard Lindel</cp:lastModifiedBy>
  <cp:revision>46</cp:revision>
  <dcterms:created xsi:type="dcterms:W3CDTF">2022-10-04T02:20:48Z</dcterms:created>
  <dcterms:modified xsi:type="dcterms:W3CDTF">2025-10-15T22:15:21Z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0x010100936B0DAFDFDF0A449471A050B07216A2</vt:lpwstr>
  </property>
  <property fmtid="{D5CDD505-2E9C-101B-9397-08002B2CF9AE}" pid="3" name="MediaServiceImageTags">
    <vt:lpwstr/>
  </property>
</Properties>
</file>